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826" r:id="rId2"/>
    <p:sldMasterId id="2147483841" r:id="rId3"/>
    <p:sldMasterId id="2147483843" r:id="rId4"/>
    <p:sldMasterId id="2147483845" r:id="rId5"/>
    <p:sldMasterId id="2147483858" r:id="rId6"/>
    <p:sldMasterId id="2147483871" r:id="rId7"/>
    <p:sldMasterId id="2147483873" r:id="rId8"/>
  </p:sldMasterIdLst>
  <p:notesMasterIdLst>
    <p:notesMasterId r:id="rId22"/>
  </p:notesMasterIdLst>
  <p:sldIdLst>
    <p:sldId id="362" r:id="rId9"/>
    <p:sldId id="4468" r:id="rId10"/>
    <p:sldId id="5349" r:id="rId11"/>
    <p:sldId id="5350" r:id="rId12"/>
    <p:sldId id="5351" r:id="rId13"/>
    <p:sldId id="5352" r:id="rId14"/>
    <p:sldId id="5353" r:id="rId15"/>
    <p:sldId id="5354" r:id="rId16"/>
    <p:sldId id="393" r:id="rId17"/>
    <p:sldId id="4474" r:id="rId18"/>
    <p:sldId id="4470" r:id="rId19"/>
    <p:sldId id="305" r:id="rId20"/>
    <p:sldId id="5407"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26" autoAdjust="0"/>
    <p:restoredTop sz="90936"/>
  </p:normalViewPr>
  <p:slideViewPr>
    <p:cSldViewPr>
      <p:cViewPr>
        <p:scale>
          <a:sx n="87" d="100"/>
          <a:sy n="87" d="100"/>
        </p:scale>
        <p:origin x="552" y="1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3C503D-6255-3F4C-B8E2-59E522C7B51B}" type="slidenum">
              <a:rPr lang="en-US"/>
              <a:pPr/>
              <a:t>‹#›</a:t>
            </a:fld>
            <a:endParaRPr lang="en-US"/>
          </a:p>
        </p:txBody>
      </p:sp>
    </p:spTree>
    <p:extLst>
      <p:ext uri="{BB962C8B-B14F-4D97-AF65-F5344CB8AC3E}">
        <p14:creationId xmlns:p14="http://schemas.microsoft.com/office/powerpoint/2010/main" val="17226928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1DE5B-ECB2-784D-996B-4F3C811E4217}" type="slidenum">
              <a:rPr lang="en-US"/>
              <a:pPr/>
              <a:t>1</a:t>
            </a:fld>
            <a:endParaRPr lang="en-US"/>
          </a:p>
        </p:txBody>
      </p:sp>
      <p:sp>
        <p:nvSpPr>
          <p:cNvPr id="168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683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0" hangingPunct="0">
              <a:spcBef>
                <a:spcPct val="0"/>
              </a:spcBef>
            </a:pPr>
            <a:endParaRPr lang="en-US" sz="240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GO-04-Matthean Priority-10</a:t>
            </a:r>
          </a:p>
          <a:p>
            <a:pPr eaLnBrk="1" hangingPunct="1">
              <a:spcBef>
                <a:spcPct val="0"/>
              </a:spcBef>
            </a:pPr>
            <a:r>
              <a:rPr lang="en-US" b="0" dirty="0">
                <a:latin typeface="Arial" charset="0"/>
                <a:ea typeface="ＭＳ Ｐゴシック" charset="0"/>
                <a:cs typeface="ＭＳ Ｐゴシック" charset="0"/>
              </a:rPr>
              <a:t>NS-00-NT Introduction-44</a:t>
            </a:r>
          </a:p>
          <a:p>
            <a:pPr eaLnBrk="1" hangingPunct="1">
              <a:spcBef>
                <a:spcPct val="0"/>
              </a:spcBef>
            </a:pPr>
            <a:r>
              <a:rPr lang="en-US" b="0" dirty="0">
                <a:latin typeface="Arial" charset="0"/>
                <a:ea typeface="ＭＳ Ｐゴシック" charset="0"/>
                <a:cs typeface="ＭＳ Ｐゴシック" charset="0"/>
              </a:rPr>
              <a:t>NS-02-Mark1-8-slide 39</a:t>
            </a:r>
          </a:p>
          <a:p>
            <a:pPr eaLnBrk="1" hangingPunct="1">
              <a:spcBef>
                <a:spcPct val="0"/>
              </a:spcBef>
            </a:pPr>
            <a:r>
              <a:rPr lang="en-US" b="0" dirty="0">
                <a:latin typeface="Arial" charset="0"/>
                <a:ea typeface="ＭＳ Ｐゴシック" charset="0"/>
                <a:cs typeface="ＭＳ Ｐゴシック" charset="0"/>
              </a:rPr>
              <a:t>NS-03-Luke1-12-slide 35, 65</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08632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a:spcBef>
                <a:spcPct val="0"/>
              </a:spcBef>
            </a:pPr>
            <a:r>
              <a:rPr lang="en-US" b="0"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0" dirty="0">
                <a:latin typeface="Times" charset="0"/>
                <a:ea typeface="ＭＳ Ｐゴシック" charset="0"/>
                <a:cs typeface="ＭＳ Ｐゴシック" charset="0"/>
              </a:rPr>
              <a:t>////	MATTHEW…composed sometime during the A.D. 40s…</a:t>
            </a:r>
          </a:p>
          <a:p>
            <a:pPr>
              <a:spcBef>
                <a:spcPct val="0"/>
              </a:spcBef>
            </a:pPr>
            <a:r>
              <a:rPr lang="en-US" b="0" dirty="0">
                <a:latin typeface="Times" charset="0"/>
                <a:ea typeface="ＭＳ Ｐゴシック" charset="0"/>
                <a:cs typeface="ＭＳ Ｐゴシック" charset="0"/>
              </a:rPr>
              <a:t>////	LUKE is suggested as next, between the years A.D. 57 and 59 A.D…</a:t>
            </a:r>
          </a:p>
          <a:p>
            <a:pPr>
              <a:spcBef>
                <a:spcPct val="0"/>
              </a:spcBef>
            </a:pPr>
            <a:r>
              <a:rPr lang="en-US" b="0" dirty="0">
                <a:latin typeface="Times" charset="0"/>
                <a:ea typeface="ＭＳ Ｐゴシック" charset="0"/>
                <a:cs typeface="ＭＳ Ｐゴシック" charset="0"/>
              </a:rPr>
              <a:t>////	Mark…in the next decade…between 64 and 68…</a:t>
            </a:r>
          </a:p>
          <a:p>
            <a:pPr>
              <a:spcBef>
                <a:spcPct val="0"/>
              </a:spcBef>
            </a:pPr>
            <a:r>
              <a:rPr lang="en-US" b="0" dirty="0">
                <a:latin typeface="Times" charset="0"/>
                <a:ea typeface="ＭＳ Ｐゴシック" charset="0"/>
                <a:cs typeface="ＭＳ Ｐゴシック" charset="0"/>
              </a:rPr>
              <a:t>////	and finally…John</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Introduction-31</a:t>
            </a:r>
          </a:p>
          <a:p>
            <a:pPr eaLnBrk="1" hangingPunct="1">
              <a:spcBef>
                <a:spcPct val="0"/>
              </a:spcBef>
            </a:pPr>
            <a:r>
              <a:rPr lang="en-US" b="0" dirty="0">
                <a:latin typeface="Arial" charset="0"/>
                <a:ea typeface="ＭＳ Ｐゴシック" charset="0"/>
                <a:cs typeface="ＭＳ Ｐゴシック" charset="0"/>
              </a:rPr>
              <a:t>NS-02-Mark1-8-slide 38</a:t>
            </a:r>
            <a:endParaRPr lang="en-US" dirty="0">
              <a:latin typeface="Arial" charset="0"/>
              <a:ea typeface="ＭＳ Ｐゴシック" charset="0"/>
              <a:cs typeface="ＭＳ Ｐゴシック" charset="0"/>
            </a:endParaRPr>
          </a:p>
          <a:p>
            <a:pPr>
              <a:spcBef>
                <a:spcPct val="0"/>
              </a:spcBef>
            </a:pPr>
            <a:endParaRPr lang="en-US" b="0" dirty="0">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B5E57-A459-2640-8613-10D17D0F18D7}" type="slidenum">
              <a:rPr lang="en-US"/>
              <a:pPr/>
              <a:t>12</a:t>
            </a:fld>
            <a:endParaRPr lang="en-US"/>
          </a:p>
        </p:txBody>
      </p:sp>
      <p:sp>
        <p:nvSpPr>
          <p:cNvPr id="272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72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0" hangingPunct="0">
              <a:spcBef>
                <a:spcPct val="0"/>
              </a:spcBef>
            </a:pPr>
            <a:endParaRPr lang="en-US" sz="2400">
              <a:latin typeface="Arial"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Gospels (go) in Arabic</a:t>
            </a:r>
          </a:p>
        </p:txBody>
      </p:sp>
    </p:spTree>
    <p:extLst>
      <p:ext uri="{BB962C8B-B14F-4D97-AF65-F5344CB8AC3E}">
        <p14:creationId xmlns:p14="http://schemas.microsoft.com/office/powerpoint/2010/main" val="19890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4B9483-C2A4-2B49-B6CD-75719F6029D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Introduction-26</a:t>
            </a:r>
          </a:p>
          <a:p>
            <a:pPr eaLnBrk="1" hangingPunct="1">
              <a:spcBef>
                <a:spcPct val="0"/>
              </a:spcBef>
            </a:pPr>
            <a:r>
              <a:rPr lang="en-US" b="0" dirty="0">
                <a:latin typeface="Arial" charset="0"/>
                <a:ea typeface="ＭＳ Ｐゴシック" charset="0"/>
                <a:cs typeface="ＭＳ Ｐゴシック" charset="0"/>
              </a:rPr>
              <a:t>NS-02-Mark1-8-slide 33</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B8A9D7-2DAF-7041-A702-9B8261C3FE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dirty="0">
                <a:latin typeface="Arial" charset="0"/>
                <a:ea typeface="ＭＳ Ｐゴシック" charset="0"/>
                <a:cs typeface="ＭＳ Ｐゴシック" charset="0"/>
              </a:rPr>
              <a:t>NS-01-Gospels-37</a:t>
            </a:r>
          </a:p>
          <a:p>
            <a:pPr eaLnBrk="1" hangingPunct="1"/>
            <a:r>
              <a:rPr lang="en-US" sz="1200" dirty="0">
                <a:latin typeface="Arial" charset="0"/>
                <a:ea typeface="ＭＳ Ｐゴシック" charset="0"/>
                <a:cs typeface="ＭＳ Ｐゴシック" charset="0"/>
              </a:rPr>
              <a:t>NS-01-Matt1-14-slide 118</a:t>
            </a:r>
          </a:p>
          <a:p>
            <a:pPr eaLnBrk="1" hangingPunct="1"/>
            <a:r>
              <a:rPr lang="en-US" sz="1200" dirty="0">
                <a:latin typeface="Arial" charset="0"/>
                <a:ea typeface="ＭＳ Ｐゴシック" charset="0"/>
                <a:cs typeface="ＭＳ Ｐゴシック" charset="0"/>
              </a:rPr>
              <a:t>NS-04-John1-12-slide 29</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02F461-DF4C-1047-A3CD-CE712B35C02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CA6815-8E3F-0B47-B27E-AF361B75408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6110C-F068-494B-9A80-0FF38CDA344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EE9C1E-25D6-8A47-B424-D85B94691B4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3200" dirty="0">
                <a:latin typeface="Arial" charset="0"/>
                <a:ea typeface="ＭＳ Ｐゴシック" charset="0"/>
                <a:cs typeface="ＭＳ Ｐゴシック" charset="0"/>
              </a:rPr>
              <a:t>What overall observations can you make in your small group for the NT?</a:t>
            </a:r>
          </a:p>
          <a:p>
            <a:pPr eaLnBrk="1" hangingPunct="1"/>
            <a:r>
              <a:rPr lang="en-US" sz="3200" dirty="0">
                <a:latin typeface="Arial" charset="0"/>
                <a:ea typeface="ＭＳ Ｐゴシック" charset="0"/>
                <a:cs typeface="ＭＳ Ｐゴシック" charset="0"/>
              </a:rPr>
              <a:t>• There are 5 parts to the NT (grouped by category)</a:t>
            </a:r>
          </a:p>
          <a:p>
            <a:pPr eaLnBrk="1" hangingPunct="1"/>
            <a:r>
              <a:rPr lang="en-US" sz="3200" dirty="0">
                <a:latin typeface="Arial" charset="0"/>
                <a:ea typeface="ＭＳ Ｐゴシック" charset="0"/>
                <a:cs typeface="ＭＳ Ｐゴシック" charset="0"/>
              </a:rPr>
              <a:t>• 4 versions of Christ</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life but only one of the church</a:t>
            </a:r>
          </a:p>
          <a:p>
            <a:pPr eaLnBrk="1" hangingPunct="1"/>
            <a:r>
              <a:rPr lang="en-US" sz="3200" dirty="0">
                <a:latin typeface="Arial" charset="0"/>
                <a:ea typeface="ＭＳ Ｐゴシック" charset="0"/>
                <a:cs typeface="ＭＳ Ｐゴシック" charset="0"/>
              </a:rPr>
              <a:t>• Most the NT are letters (especially by Paul)</a:t>
            </a:r>
          </a:p>
          <a:p>
            <a:pPr eaLnBrk="1" hangingPunct="1"/>
            <a:r>
              <a:rPr lang="en-US" sz="3200" dirty="0">
                <a:latin typeface="Arial" charset="0"/>
                <a:ea typeface="ＭＳ Ｐゴシック" charset="0"/>
                <a:cs typeface="ＭＳ Ｐゴシック" charset="0"/>
              </a:rPr>
              <a:t>• 6 of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13 letters are to people he wrote twice (all follow-up except Rom &amp; Col)</a:t>
            </a:r>
          </a:p>
          <a:p>
            <a:pPr eaLnBrk="1" hangingPunct="1"/>
            <a:r>
              <a:rPr lang="en-US" sz="3200" dirty="0">
                <a:latin typeface="Arial" charset="0"/>
                <a:ea typeface="ＭＳ Ｐゴシック" charset="0"/>
                <a:cs typeface="ＭＳ Ｐゴシック" charset="0"/>
              </a:rPr>
              <a:t>• 2 groupings (general epistles &amp; gospels) named after their authors while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after their recipients</a:t>
            </a:r>
            <a:endParaRPr lang="en-US" sz="3200"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DAED5D-5417-D547-B915-AB734827F50E}"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http://www.ccel.org/fathers2/ANF-01/anf01-60.htm#P7477_2003920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p:cNvSpPr>
            <a:spLocks noGrp="1" noRot="1" noChangeAspect="1" noChangeArrowheads="1"/>
          </p:cNvSpPr>
          <p:nvPr>
            <p:ph type="sldImg"/>
          </p:nvPr>
        </p:nvSpPr>
        <p:spPr>
          <a:solidFill>
            <a:srgbClr val="FFFFFF"/>
          </a:solidFill>
          <a:ln/>
        </p:spPr>
      </p:sp>
      <p:sp>
        <p:nvSpPr>
          <p:cNvPr id="416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7F9AE7-B39C-EA47-92D4-FB7EC027A210}" type="slidenum">
              <a:rPr lang="en-US"/>
              <a:pPr/>
              <a:t>‹#›</a:t>
            </a:fld>
            <a:endParaRPr lang="en-US"/>
          </a:p>
        </p:txBody>
      </p:sp>
    </p:spTree>
    <p:extLst>
      <p:ext uri="{BB962C8B-B14F-4D97-AF65-F5344CB8AC3E}">
        <p14:creationId xmlns:p14="http://schemas.microsoft.com/office/powerpoint/2010/main" val="134269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BC3C11-7D55-664D-BBF5-0CD9C26A08E6}" type="slidenum">
              <a:rPr lang="en-US"/>
              <a:pPr/>
              <a:t>‹#›</a:t>
            </a:fld>
            <a:endParaRPr lang="en-US"/>
          </a:p>
        </p:txBody>
      </p:sp>
    </p:spTree>
    <p:extLst>
      <p:ext uri="{BB962C8B-B14F-4D97-AF65-F5344CB8AC3E}">
        <p14:creationId xmlns:p14="http://schemas.microsoft.com/office/powerpoint/2010/main" val="35291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DFF332-C016-3E47-BBCD-CE539CB136E3}" type="slidenum">
              <a:rPr lang="en-US"/>
              <a:pPr/>
              <a:t>‹#›</a:t>
            </a:fld>
            <a:endParaRPr lang="en-US"/>
          </a:p>
        </p:txBody>
      </p:sp>
    </p:spTree>
    <p:extLst>
      <p:ext uri="{BB962C8B-B14F-4D97-AF65-F5344CB8AC3E}">
        <p14:creationId xmlns:p14="http://schemas.microsoft.com/office/powerpoint/2010/main" val="315033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0F928-4069-304E-B17C-8E211E357B9D}" type="slidenum">
              <a:rPr lang="en-US"/>
              <a:pPr>
                <a:defRPr/>
              </a:pPr>
              <a:t>‹#›</a:t>
            </a:fld>
            <a:endParaRPr lang="en-US"/>
          </a:p>
        </p:txBody>
      </p:sp>
    </p:spTree>
    <p:extLst>
      <p:ext uri="{BB962C8B-B14F-4D97-AF65-F5344CB8AC3E}">
        <p14:creationId xmlns:p14="http://schemas.microsoft.com/office/powerpoint/2010/main" val="2939554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72613-69EE-A943-8D39-EA29EAF2AB44}" type="slidenum">
              <a:rPr lang="en-US"/>
              <a:pPr>
                <a:defRPr/>
              </a:pPr>
              <a:t>‹#›</a:t>
            </a:fld>
            <a:endParaRPr lang="en-US"/>
          </a:p>
        </p:txBody>
      </p:sp>
    </p:spTree>
    <p:extLst>
      <p:ext uri="{BB962C8B-B14F-4D97-AF65-F5344CB8AC3E}">
        <p14:creationId xmlns:p14="http://schemas.microsoft.com/office/powerpoint/2010/main" val="1300366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16A76-9393-104C-AD02-146D08512A38}" type="slidenum">
              <a:rPr lang="en-US"/>
              <a:pPr>
                <a:defRPr/>
              </a:pPr>
              <a:t>‹#›</a:t>
            </a:fld>
            <a:endParaRPr lang="en-US"/>
          </a:p>
        </p:txBody>
      </p:sp>
    </p:spTree>
    <p:extLst>
      <p:ext uri="{BB962C8B-B14F-4D97-AF65-F5344CB8AC3E}">
        <p14:creationId xmlns:p14="http://schemas.microsoft.com/office/powerpoint/2010/main" val="50939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621526-1663-0B42-BB24-D838280797F3}" type="slidenum">
              <a:rPr lang="en-US"/>
              <a:pPr>
                <a:defRPr/>
              </a:pPr>
              <a:t>‹#›</a:t>
            </a:fld>
            <a:endParaRPr lang="en-US"/>
          </a:p>
        </p:txBody>
      </p:sp>
    </p:spTree>
    <p:extLst>
      <p:ext uri="{BB962C8B-B14F-4D97-AF65-F5344CB8AC3E}">
        <p14:creationId xmlns:p14="http://schemas.microsoft.com/office/powerpoint/2010/main" val="1051921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0B4C67-BCB2-CF4A-96E9-9A2EBB870B4A}" type="slidenum">
              <a:rPr lang="en-US"/>
              <a:pPr>
                <a:defRPr/>
              </a:pPr>
              <a:t>‹#›</a:t>
            </a:fld>
            <a:endParaRPr lang="en-US"/>
          </a:p>
        </p:txBody>
      </p:sp>
    </p:spTree>
    <p:extLst>
      <p:ext uri="{BB962C8B-B14F-4D97-AF65-F5344CB8AC3E}">
        <p14:creationId xmlns:p14="http://schemas.microsoft.com/office/powerpoint/2010/main" val="177811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746CD-8E19-EE4F-B7D1-A926C74F0E8F}" type="slidenum">
              <a:rPr lang="en-US"/>
              <a:pPr>
                <a:defRPr/>
              </a:pPr>
              <a:t>‹#›</a:t>
            </a:fld>
            <a:endParaRPr lang="en-US"/>
          </a:p>
        </p:txBody>
      </p:sp>
    </p:spTree>
    <p:extLst>
      <p:ext uri="{BB962C8B-B14F-4D97-AF65-F5344CB8AC3E}">
        <p14:creationId xmlns:p14="http://schemas.microsoft.com/office/powerpoint/2010/main" val="1088829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6120C6-8B08-7D43-B34B-90F224A6E68B}" type="slidenum">
              <a:rPr lang="en-US"/>
              <a:pPr>
                <a:defRPr/>
              </a:pPr>
              <a:t>‹#›</a:t>
            </a:fld>
            <a:endParaRPr lang="en-US"/>
          </a:p>
        </p:txBody>
      </p:sp>
    </p:spTree>
    <p:extLst>
      <p:ext uri="{BB962C8B-B14F-4D97-AF65-F5344CB8AC3E}">
        <p14:creationId xmlns:p14="http://schemas.microsoft.com/office/powerpoint/2010/main" val="2241656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B1622-E29B-8B4E-9EE8-5036E5F3712F}" type="slidenum">
              <a:rPr lang="en-US"/>
              <a:pPr>
                <a:defRPr/>
              </a:pPr>
              <a:t>‹#›</a:t>
            </a:fld>
            <a:endParaRPr lang="en-US"/>
          </a:p>
        </p:txBody>
      </p:sp>
    </p:spTree>
    <p:extLst>
      <p:ext uri="{BB962C8B-B14F-4D97-AF65-F5344CB8AC3E}">
        <p14:creationId xmlns:p14="http://schemas.microsoft.com/office/powerpoint/2010/main" val="388711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073287-4BFA-A74B-B92B-8661BB3D5CB0}" type="slidenum">
              <a:rPr lang="en-US"/>
              <a:pPr/>
              <a:t>‹#›</a:t>
            </a:fld>
            <a:endParaRPr lang="en-US"/>
          </a:p>
        </p:txBody>
      </p:sp>
    </p:spTree>
    <p:extLst>
      <p:ext uri="{BB962C8B-B14F-4D97-AF65-F5344CB8AC3E}">
        <p14:creationId xmlns:p14="http://schemas.microsoft.com/office/powerpoint/2010/main" val="1324565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11105-AAD1-F54E-8DE0-C18EB50BBA1B}" type="slidenum">
              <a:rPr lang="en-US"/>
              <a:pPr>
                <a:defRPr/>
              </a:pPr>
              <a:t>‹#›</a:t>
            </a:fld>
            <a:endParaRPr lang="en-US"/>
          </a:p>
        </p:txBody>
      </p:sp>
    </p:spTree>
    <p:extLst>
      <p:ext uri="{BB962C8B-B14F-4D97-AF65-F5344CB8AC3E}">
        <p14:creationId xmlns:p14="http://schemas.microsoft.com/office/powerpoint/2010/main" val="375810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409B2-655E-FD49-8A7C-E7ED1596896B}" type="slidenum">
              <a:rPr lang="en-US"/>
              <a:pPr>
                <a:defRPr/>
              </a:pPr>
              <a:t>‹#›</a:t>
            </a:fld>
            <a:endParaRPr lang="en-US"/>
          </a:p>
        </p:txBody>
      </p:sp>
    </p:spTree>
    <p:extLst>
      <p:ext uri="{BB962C8B-B14F-4D97-AF65-F5344CB8AC3E}">
        <p14:creationId xmlns:p14="http://schemas.microsoft.com/office/powerpoint/2010/main" val="2809168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332A9-5BCA-3E4E-A79D-91DA622AB63A}" type="slidenum">
              <a:rPr lang="en-US"/>
              <a:pPr>
                <a:defRPr/>
              </a:pPr>
              <a:t>‹#›</a:t>
            </a:fld>
            <a:endParaRPr lang="en-US"/>
          </a:p>
        </p:txBody>
      </p:sp>
    </p:spTree>
    <p:extLst>
      <p:ext uri="{BB962C8B-B14F-4D97-AF65-F5344CB8AC3E}">
        <p14:creationId xmlns:p14="http://schemas.microsoft.com/office/powerpoint/2010/main" val="2418498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AD8310-EEA4-6641-9202-5F6C21CFD061}" type="slidenum">
              <a:rPr lang="en-US"/>
              <a:pPr>
                <a:defRPr/>
              </a:pPr>
              <a:t>‹#›</a:t>
            </a:fld>
            <a:endParaRPr lang="en-US"/>
          </a:p>
        </p:txBody>
      </p:sp>
    </p:spTree>
    <p:extLst>
      <p:ext uri="{BB962C8B-B14F-4D97-AF65-F5344CB8AC3E}">
        <p14:creationId xmlns:p14="http://schemas.microsoft.com/office/powerpoint/2010/main" val="17950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447DCC-0777-0F47-BAD2-15D79FB405F6}" type="slidenum">
              <a:rPr lang="en-US"/>
              <a:pPr>
                <a:defRPr/>
              </a:pPr>
              <a:t>‹#›</a:t>
            </a:fld>
            <a:endParaRPr lang="en-US"/>
          </a:p>
        </p:txBody>
      </p:sp>
    </p:spTree>
    <p:extLst>
      <p:ext uri="{BB962C8B-B14F-4D97-AF65-F5344CB8AC3E}">
        <p14:creationId xmlns:p14="http://schemas.microsoft.com/office/powerpoint/2010/main" val="16269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076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2736894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1688786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747650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162313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198EA2-A99A-284F-829F-2300C5ED1D52}" type="slidenum">
              <a:rPr lang="en-US"/>
              <a:pPr/>
              <a:t>‹#›</a:t>
            </a:fld>
            <a:endParaRPr lang="en-US"/>
          </a:p>
        </p:txBody>
      </p:sp>
    </p:spTree>
    <p:extLst>
      <p:ext uri="{BB962C8B-B14F-4D97-AF65-F5344CB8AC3E}">
        <p14:creationId xmlns:p14="http://schemas.microsoft.com/office/powerpoint/2010/main" val="3563549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3667894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334567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110089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3470505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1613859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100617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3321545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852751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9106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749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7295F3-4D9F-D540-BE66-E8FBEDD892E8}" type="slidenum">
              <a:rPr lang="en-US"/>
              <a:pPr/>
              <a:t>‹#›</a:t>
            </a:fld>
            <a:endParaRPr lang="en-US"/>
          </a:p>
        </p:txBody>
      </p:sp>
    </p:spTree>
    <p:extLst>
      <p:ext uri="{BB962C8B-B14F-4D97-AF65-F5344CB8AC3E}">
        <p14:creationId xmlns:p14="http://schemas.microsoft.com/office/powerpoint/2010/main" val="2084268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3062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6331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0522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5181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054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929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8573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70580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39755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659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19310F-459F-8E43-9E15-E285FD80B528}" type="slidenum">
              <a:rPr lang="en-US"/>
              <a:pPr/>
              <a:t>‹#›</a:t>
            </a:fld>
            <a:endParaRPr lang="en-US"/>
          </a:p>
        </p:txBody>
      </p:sp>
    </p:spTree>
    <p:extLst>
      <p:ext uri="{BB962C8B-B14F-4D97-AF65-F5344CB8AC3E}">
        <p14:creationId xmlns:p14="http://schemas.microsoft.com/office/powerpoint/2010/main" val="239059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1262175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141740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33003133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18512922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7184931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76454834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77286504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6959203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10543474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5581287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43F14C-6727-F842-9A36-D6542208510F}" type="slidenum">
              <a:rPr lang="en-US"/>
              <a:pPr/>
              <a:t>‹#›</a:t>
            </a:fld>
            <a:endParaRPr lang="en-US"/>
          </a:p>
        </p:txBody>
      </p:sp>
    </p:spTree>
    <p:extLst>
      <p:ext uri="{BB962C8B-B14F-4D97-AF65-F5344CB8AC3E}">
        <p14:creationId xmlns:p14="http://schemas.microsoft.com/office/powerpoint/2010/main" val="2801924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18406431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8248355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884DCC-F9CC-154B-96D1-F20CA51C867C}" type="slidenum">
              <a:rPr lang="en-US"/>
              <a:pPr/>
              <a:t>‹#›</a:t>
            </a:fld>
            <a:endParaRPr lang="en-US"/>
          </a:p>
        </p:txBody>
      </p:sp>
    </p:spTree>
    <p:extLst>
      <p:ext uri="{BB962C8B-B14F-4D97-AF65-F5344CB8AC3E}">
        <p14:creationId xmlns:p14="http://schemas.microsoft.com/office/powerpoint/2010/main" val="338807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AA6083-1B7F-9D4C-860C-93513C8E8924}" type="slidenum">
              <a:rPr lang="en-US"/>
              <a:pPr/>
              <a:t>‹#›</a:t>
            </a:fld>
            <a:endParaRPr lang="en-US"/>
          </a:p>
        </p:txBody>
      </p:sp>
    </p:spTree>
    <p:extLst>
      <p:ext uri="{BB962C8B-B14F-4D97-AF65-F5344CB8AC3E}">
        <p14:creationId xmlns:p14="http://schemas.microsoft.com/office/powerpoint/2010/main" val="308867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95B0D-956C-3F4D-94E0-49EF590E8374}" type="slidenum">
              <a:rPr lang="en-US"/>
              <a:pPr/>
              <a:t>‹#›</a:t>
            </a:fld>
            <a:endParaRPr lang="en-US"/>
          </a:p>
        </p:txBody>
      </p:sp>
    </p:spTree>
    <p:extLst>
      <p:ext uri="{BB962C8B-B14F-4D97-AF65-F5344CB8AC3E}">
        <p14:creationId xmlns:p14="http://schemas.microsoft.com/office/powerpoint/2010/main" val="5583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8.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1EE7AA4-69C7-0A4A-BCAD-F323B48A41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400">
                <a:solidFill>
                  <a:srgbClr val="FFFFFF"/>
                </a:solidFill>
                <a:latin typeface="Arial Black" charset="0"/>
              </a:defRPr>
            </a:lvl1pPr>
          </a:lstStyle>
          <a:p>
            <a:pPr>
              <a:defRPr/>
            </a:pPr>
            <a:fld id="{8683164C-4DFD-D548-8730-597F2ADC5E3C}" type="slidenum">
              <a:rPr lang="en-US"/>
              <a:pPr>
                <a:defRPr/>
              </a:pPr>
              <a:t>‹#›</a:t>
            </a:fld>
            <a:endParaRPr lang="en-US"/>
          </a:p>
        </p:txBody>
      </p:sp>
    </p:spTree>
    <p:extLst>
      <p:ext uri="{BB962C8B-B14F-4D97-AF65-F5344CB8AC3E}">
        <p14:creationId xmlns:p14="http://schemas.microsoft.com/office/powerpoint/2010/main" val="2131500273"/>
      </p:ext>
    </p:extLst>
  </p:cSld>
  <p:clrMap bg1="dk2" tx1="lt1" bg2="dk1"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6726" algn="ctr" rtl="0" fontAlgn="base">
        <a:spcBef>
          <a:spcPct val="0"/>
        </a:spcBef>
        <a:spcAft>
          <a:spcPct val="0"/>
        </a:spcAft>
        <a:defRPr sz="4400">
          <a:solidFill>
            <a:schemeClr val="tx2"/>
          </a:solidFill>
          <a:latin typeface="Arial Black" pitchFamily="-105" charset="0"/>
        </a:defRPr>
      </a:lvl6pPr>
      <a:lvl7pPr marL="913455" algn="ctr" rtl="0" fontAlgn="base">
        <a:spcBef>
          <a:spcPct val="0"/>
        </a:spcBef>
        <a:spcAft>
          <a:spcPct val="0"/>
        </a:spcAft>
        <a:defRPr sz="4400">
          <a:solidFill>
            <a:schemeClr val="tx2"/>
          </a:solidFill>
          <a:latin typeface="Arial Black" pitchFamily="-105" charset="0"/>
        </a:defRPr>
      </a:lvl7pPr>
      <a:lvl8pPr marL="1370172" algn="ctr" rtl="0" fontAlgn="base">
        <a:spcBef>
          <a:spcPct val="0"/>
        </a:spcBef>
        <a:spcAft>
          <a:spcPct val="0"/>
        </a:spcAft>
        <a:defRPr sz="4400">
          <a:solidFill>
            <a:schemeClr val="tx2"/>
          </a:solidFill>
          <a:latin typeface="Arial Black" pitchFamily="-105" charset="0"/>
        </a:defRPr>
      </a:lvl8pPr>
      <a:lvl9pPr marL="1826907" algn="ctr" rtl="0" fontAlgn="base">
        <a:spcBef>
          <a:spcPct val="0"/>
        </a:spcBef>
        <a:spcAft>
          <a:spcPct val="0"/>
        </a:spcAft>
        <a:defRPr sz="4400">
          <a:solidFill>
            <a:schemeClr val="tx2"/>
          </a:solidFill>
          <a:latin typeface="Arial Black" pitchFamily="-105" charset="0"/>
        </a:defRPr>
      </a:lvl9pPr>
    </p:titleStyle>
    <p:bodyStyle>
      <a:lvl1pPr marL="342543" indent="-342543"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174" indent="-285456"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1806" indent="-228363"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598537"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5258"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1982" indent="-228363" algn="l" rtl="0" fontAlgn="base">
        <a:spcBef>
          <a:spcPct val="20000"/>
        </a:spcBef>
        <a:spcAft>
          <a:spcPct val="0"/>
        </a:spcAft>
        <a:buChar char="»"/>
        <a:defRPr sz="2000">
          <a:solidFill>
            <a:schemeClr val="tx1"/>
          </a:solidFill>
          <a:latin typeface="+mn-lt"/>
          <a:ea typeface="ＭＳ Ｐゴシック" pitchFamily="-105"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05"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05"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452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451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C654772-EC27-AE4B-BA12-9292492C59B1}" type="slidenum">
              <a:rPr lang="en-US"/>
              <a:pPr>
                <a:defRPr/>
              </a:pPr>
              <a:t>‹#›</a:t>
            </a:fld>
            <a:endParaRPr lang="en-US"/>
          </a:p>
        </p:txBody>
      </p:sp>
    </p:spTree>
    <p:extLst>
      <p:ext uri="{BB962C8B-B14F-4D97-AF65-F5344CB8AC3E}">
        <p14:creationId xmlns:p14="http://schemas.microsoft.com/office/powerpoint/2010/main" val="2813551738"/>
      </p:ext>
    </p:extLst>
  </p:cSld>
  <p:clrMap bg1="dk2" tx1="lt1" bg2="dk1" tx2="lt2" accent1="accent1" accent2="accent2" accent3="accent3" accent4="accent4" accent5="accent5" accent6="accent6" hlink="hlink" folHlink="folHlink"/>
  <p:sldLayoutIdLst>
    <p:sldLayoutId id="214748384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712928473"/>
      </p:ext>
    </p:extLst>
  </p:cSld>
  <p:clrMap bg1="lt1" tx1="dk1" bg2="lt2" tx2="dk2" accent1="accent1" accent2="accent2" accent3="accent3" accent4="accent4" accent5="accent5" accent6="accent6" hlink="hlink" folHlink="folHlink"/>
  <p:sldLayoutIdLst>
    <p:sldLayoutId id="2147483844"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extLst>
      <p:ext uri="{BB962C8B-B14F-4D97-AF65-F5344CB8AC3E}">
        <p14:creationId xmlns:p14="http://schemas.microsoft.com/office/powerpoint/2010/main" val="82921548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1806" indent="-228363"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598537"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5258"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4292931771"/>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4075149750"/>
      </p:ext>
    </p:extLst>
  </p:cSld>
  <p:clrMap bg1="lt1" tx1="dk1" bg2="lt2" tx2="dk2" accent1="accent1" accent2="accent2" accent3="accent3" accent4="accent4" accent5="accent5" accent6="accent6" hlink="hlink" folHlink="folHlink"/>
  <p:sldLayoutIdLst>
    <p:sldLayoutId id="2147483872"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814275029"/>
      </p:ext>
    </p:extLst>
  </p:cSld>
  <p:clrMap bg1="dk2" tx1="lt1" bg2="dk1"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682435" name="Picture 3"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452128" y="2060848"/>
            <a:ext cx="2514600" cy="2312987"/>
          </a:xfrm>
          <a:prstGeom prst="rect">
            <a:avLst/>
          </a:prstGeom>
          <a:noFill/>
          <a:extLst>
            <a:ext uri="{909E8E84-426E-40dd-AFC4-6F175D3DCCD1}">
              <a14:hiddenFill xmlns="" xmlns:a14="http://schemas.microsoft.com/office/drawing/2010/main">
                <a:solidFill>
                  <a:srgbClr val="FFFFFF"/>
                </a:solidFill>
              </a14:hiddenFill>
            </a:ext>
          </a:extLst>
        </p:spPr>
      </p:pic>
      <p:sp>
        <p:nvSpPr>
          <p:cNvPr id="1682436" name="Rectangle 4"/>
          <p:cNvSpPr>
            <a:spLocks noGrp="1" noChangeArrowheads="1"/>
          </p:cNvSpPr>
          <p:nvPr>
            <p:ph type="title" idx="4294967295"/>
          </p:nvPr>
        </p:nvSpPr>
        <p:spPr>
          <a:xfrm>
            <a:off x="0" y="503238"/>
            <a:ext cx="9144000" cy="1020762"/>
          </a:xfrm>
        </p:spPr>
        <p:txBody>
          <a:bodyPr/>
          <a:lstStyle/>
          <a:p>
            <a:r>
              <a:rPr lang="ar-SA" sz="6600" b="1" dirty="0">
                <a:solidFill>
                  <a:schemeClr val="bg1"/>
                </a:solidFill>
              </a:rPr>
              <a:t>أسبقية متى</a:t>
            </a:r>
            <a:endParaRPr lang="en-US" sz="5400" b="1" dirty="0">
              <a:solidFill>
                <a:schemeClr val="bg1"/>
              </a:solidFill>
            </a:endParaRPr>
          </a:p>
        </p:txBody>
      </p:sp>
      <p:pic>
        <p:nvPicPr>
          <p:cNvPr id="1682437" name="Picture 5"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3367944" y="2060848"/>
            <a:ext cx="2514600" cy="2312987"/>
          </a:xfrm>
          <a:prstGeom prst="rect">
            <a:avLst/>
          </a:prstGeom>
          <a:noFill/>
          <a:extLst>
            <a:ext uri="{909E8E84-426E-40dd-AFC4-6F175D3DCCD1}">
              <a14:hiddenFill xmlns="" xmlns:a14="http://schemas.microsoft.com/office/drawing/2010/main">
                <a:solidFill>
                  <a:srgbClr val="FFFFFF"/>
                </a:solidFill>
              </a14:hiddenFill>
            </a:ext>
          </a:extLst>
        </p:spPr>
      </p:pic>
      <p:pic>
        <p:nvPicPr>
          <p:cNvPr id="1682438" name="Picture 6"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6176256" y="2060848"/>
            <a:ext cx="2514600" cy="231298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4"/>
          <p:cNvSpPr txBox="1">
            <a:spLocks noChangeArrowheads="1"/>
          </p:cNvSpPr>
          <p:nvPr/>
        </p:nvSpPr>
        <p:spPr bwMode="auto">
          <a:xfrm>
            <a:off x="0" y="4362003"/>
            <a:ext cx="3851920" cy="1020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ar-SA" sz="11500" b="1" dirty="0">
                <a:solidFill>
                  <a:srgbClr val="FFFF00"/>
                </a:solidFill>
              </a:rPr>
              <a:t>متى</a:t>
            </a:r>
            <a:endParaRPr lang="en-US" sz="3600" b="1" dirty="0">
              <a:solidFill>
                <a:srgbClr val="FFFF00"/>
              </a:solidFill>
            </a:endParaRPr>
          </a:p>
        </p:txBody>
      </p:sp>
      <p:sp>
        <p:nvSpPr>
          <p:cNvPr id="10" name="Rectangle 4"/>
          <p:cNvSpPr txBox="1">
            <a:spLocks noChangeArrowheads="1"/>
          </p:cNvSpPr>
          <p:nvPr/>
        </p:nvSpPr>
        <p:spPr bwMode="auto">
          <a:xfrm>
            <a:off x="3023320" y="4362003"/>
            <a:ext cx="3203848" cy="1020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ar-SA" b="1" dirty="0">
                <a:solidFill>
                  <a:schemeClr val="bg1"/>
                </a:solidFill>
              </a:rPr>
              <a:t>مرقس</a:t>
            </a:r>
          </a:p>
        </p:txBody>
      </p:sp>
      <p:sp>
        <p:nvSpPr>
          <p:cNvPr id="11" name="Rectangle 4"/>
          <p:cNvSpPr txBox="1">
            <a:spLocks noChangeArrowheads="1"/>
          </p:cNvSpPr>
          <p:nvPr/>
        </p:nvSpPr>
        <p:spPr bwMode="auto">
          <a:xfrm>
            <a:off x="5831632" y="4362003"/>
            <a:ext cx="3203848" cy="1020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ar-SA" b="1" dirty="0">
                <a:solidFill>
                  <a:schemeClr val="bg1"/>
                </a:solidFill>
              </a:rPr>
              <a:t>لوقا</a:t>
            </a:r>
            <a:endParaRPr lang="en-US" sz="3600" b="1" dirty="0">
              <a:solidFill>
                <a:schemeClr val="bg1"/>
              </a:solidFill>
            </a:endParaRPr>
          </a:p>
        </p:txBody>
      </p:sp>
      <p:sp>
        <p:nvSpPr>
          <p:cNvPr id="2" name="Rectangle 1">
            <a:extLst>
              <a:ext uri="{FF2B5EF4-FFF2-40B4-BE49-F238E27FC236}">
                <a16:creationId xmlns:a16="http://schemas.microsoft.com/office/drawing/2014/main" id="{15556695-9374-EECC-E3EB-760DA7F7AC3C}"/>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مركز الدراسات اللاهوتية الأردني</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إلى أقصى الأرض (أع 1: 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mn-ea"/>
                <a:cs typeface="Times New Roman"/>
              </a:rPr>
              <a:t>أع</a:t>
            </a: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9</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13</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14</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15</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16</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18</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21</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27</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49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المجمع</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آب 59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المحاكمات</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الكنيسة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5" name="Text Box 21"/>
          <p:cNvSpPr txBox="1">
            <a:spLocks noChangeArrowheads="1"/>
          </p:cNvSpPr>
          <p:nvPr/>
        </p:nvSpPr>
        <p:spPr bwMode="auto">
          <a:xfrm>
            <a:off x="0" y="3276600"/>
            <a:ext cx="9144000"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35</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48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49</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53</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95</a:t>
            </a:r>
            <a:endPar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49</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غلاطية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286380" y="1811844"/>
            <a:ext cx="1038220" cy="1523494"/>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شباط 60 – آذار 62</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67 – 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39-41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62 -</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خريف 67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إسبانيا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charset="0"/>
                <a:cs typeface="Times New Roman" charset="0"/>
              </a:rPr>
              <a:t>نظرة عامة على العهد الجديد</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تس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تس</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أف</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كو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في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فيل</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تي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تي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تي</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مت</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لو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يو</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مر</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39" name="Text Box 19"/>
          <p:cNvSpPr txBox="1">
            <a:spLocks noChangeArrowheads="1"/>
          </p:cNvSpPr>
          <p:nvPr/>
        </p:nvSpPr>
        <p:spPr bwMode="auto">
          <a:xfrm>
            <a:off x="9906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يع</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بط</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بط</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عب</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3" name="Text Box 19"/>
          <p:cNvSpPr txBox="1">
            <a:spLocks noChangeArrowheads="1"/>
          </p:cNvSpPr>
          <p:nvPr/>
        </p:nvSpPr>
        <p:spPr bwMode="auto">
          <a:xfrm>
            <a:off x="8305806" y="41148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يه</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يو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 يو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 يو</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7" name="Text Box 19"/>
          <p:cNvSpPr txBox="1">
            <a:spLocks noChangeArrowheads="1"/>
          </p:cNvSpPr>
          <p:nvPr/>
        </p:nvSpPr>
        <p:spPr bwMode="auto">
          <a:xfrm>
            <a:off x="8305806"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رؤ</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أع</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الرسائل البولسية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52" name="Text Box 19"/>
          <p:cNvSpPr txBox="1">
            <a:spLocks noChangeArrowheads="1"/>
          </p:cNvSpPr>
          <p:nvPr/>
        </p:nvSpPr>
        <p:spPr bwMode="auto">
          <a:xfrm>
            <a:off x="152400" y="6421444"/>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الرسائل العامة</a:t>
            </a:r>
            <a:endParaRPr kumimoji="0" lang="en-US" sz="1600" b="0"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5"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No Animations</a:t>
            </a:r>
            <a:endPar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50-</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52</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بحر إيجة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7" name="Text Box 17"/>
          <p:cNvSpPr txBox="1">
            <a:spLocks noChangeArrowheads="1"/>
          </p:cNvSpPr>
          <p:nvPr/>
        </p:nvSpPr>
        <p:spPr bwMode="auto">
          <a:xfrm>
            <a:off x="-76200" y="2133600"/>
            <a:ext cx="9906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صيف 35-37</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دمشق</a:t>
            </a:r>
            <a:b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أنطاكية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الرحلات</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1 2 3 4</a:t>
            </a: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السجون</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4" name="Up Arrow 53">
            <a:extLst>
              <a:ext uri="{FF2B5EF4-FFF2-40B4-BE49-F238E27FC236}">
                <a16:creationId xmlns:a16="http://schemas.microsoft.com/office/drawing/2014/main" id="{D9922C1B-5904-3843-9A97-7BA9B0DAAFBE}"/>
              </a:ext>
            </a:extLst>
          </p:cNvPr>
          <p:cNvSpPr/>
          <p:nvPr/>
        </p:nvSpPr>
        <p:spPr>
          <a:xfrm rot="19783294">
            <a:off x="1120775" y="4000500"/>
            <a:ext cx="2087563" cy="1441450"/>
          </a:xfrm>
          <a:prstGeom prst="upArrow">
            <a:avLst/>
          </a:prstGeom>
          <a:ln w="76200" cmpd="sng">
            <a:solidFill>
              <a:schemeClr val="tx2"/>
            </a:solidFill>
          </a:ln>
        </p:spPr>
        <p:style>
          <a:lnRef idx="1">
            <a:schemeClr val="accent1"/>
          </a:lnRef>
          <a:fillRef idx="3">
            <a:schemeClr val="accent1"/>
          </a:fillRef>
          <a:effectRef idx="2">
            <a:schemeClr val="accent1"/>
          </a:effectRef>
          <a:fontRef idx="minor">
            <a:schemeClr val="lt1"/>
          </a:fontRef>
        </p:style>
        <p:txBody>
          <a:bodyPr lIns="91341" tIns="45671" rIns="91341" bIns="4567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a:cs typeface="Arial"/>
              </a:rPr>
              <a:t>40s</a:t>
            </a:r>
          </a:p>
        </p:txBody>
      </p:sp>
      <p:sp>
        <p:nvSpPr>
          <p:cNvPr id="2" name="Text Box 9">
            <a:extLst>
              <a:ext uri="{FF2B5EF4-FFF2-40B4-BE49-F238E27FC236}">
                <a16:creationId xmlns:a16="http://schemas.microsoft.com/office/drawing/2014/main" id="{B74E4D41-7FAC-B25B-3A70-803C422BB573}"/>
              </a:ext>
            </a:extLst>
          </p:cNvPr>
          <p:cNvSpPr txBox="1">
            <a:spLocks noChangeAspect="1" noChangeArrowheads="1"/>
          </p:cNvSpPr>
          <p:nvPr/>
        </p:nvSpPr>
        <p:spPr bwMode="auto">
          <a:xfrm>
            <a:off x="3743325" y="1987843"/>
            <a:ext cx="1018064"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53-</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ايار 57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أسيا</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lang="en-US" sz="1100" b="1" dirty="0">
              <a:solidFill>
                <a:srgbClr val="000000"/>
              </a:solidFill>
              <a:latin typeface="Arial Narrow"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anim calcmode="lin" valueType="num">
                                      <p:cBhvr>
                                        <p:cTn id="8" dur="2000" fill="hold"/>
                                        <p:tgtEl>
                                          <p:spTgt spid="54"/>
                                        </p:tgtEl>
                                        <p:attrNameLst>
                                          <p:attrName>ppt_w</p:attrName>
                                        </p:attrNameLst>
                                      </p:cBhvr>
                                      <p:tavLst>
                                        <p:tav tm="0" fmla="#ppt_w*sin(2.5*pi*$)">
                                          <p:val>
                                            <p:fltVal val="0"/>
                                          </p:val>
                                        </p:tav>
                                        <p:tav tm="100000">
                                          <p:val>
                                            <p:fltVal val="1"/>
                                          </p:val>
                                        </p:tav>
                                      </p:tavLst>
                                    </p:anim>
                                    <p:anim calcmode="lin" valueType="num">
                                      <p:cBhvr>
                                        <p:cTn id="9" dur="2000" fill="hold"/>
                                        <p:tgtEl>
                                          <p:spTgt spid="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70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67592" name="Rectangle 7"/>
          <p:cNvSpPr>
            <a:spLocks noChangeArrowheads="1"/>
          </p:cNvSpPr>
          <p:nvPr/>
        </p:nvSpPr>
        <p:spPr bwMode="auto">
          <a:xfrm>
            <a:off x="2287588" y="3692526"/>
            <a:ext cx="2036762"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3" name="Rectangle 8"/>
          <p:cNvSpPr>
            <a:spLocks noChangeArrowheads="1"/>
          </p:cNvSpPr>
          <p:nvPr/>
        </p:nvSpPr>
        <p:spPr bwMode="auto">
          <a:xfrm>
            <a:off x="1757363" y="1004889"/>
            <a:ext cx="2355850"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4" name="Rectangle 9"/>
          <p:cNvSpPr>
            <a:spLocks noChangeArrowheads="1"/>
          </p:cNvSpPr>
          <p:nvPr/>
        </p:nvSpPr>
        <p:spPr bwMode="auto">
          <a:xfrm>
            <a:off x="5588006" y="1025526"/>
            <a:ext cx="2036763"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498" name="Rectangle 10"/>
          <p:cNvSpPr>
            <a:spLocks noChangeArrowheads="1"/>
          </p:cNvSpPr>
          <p:nvPr/>
        </p:nvSpPr>
        <p:spPr bwMode="auto">
          <a:xfrm>
            <a:off x="1785918" y="1560513"/>
            <a:ext cx="2139971"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اليهود</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499" name="Rectangle 11"/>
          <p:cNvSpPr>
            <a:spLocks noChangeArrowheads="1"/>
          </p:cNvSpPr>
          <p:nvPr/>
        </p:nvSpPr>
        <p:spPr bwMode="auto">
          <a:xfrm>
            <a:off x="5143504" y="1570038"/>
            <a:ext cx="2522535"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الرومان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0" name="Rectangle 12"/>
          <p:cNvSpPr>
            <a:spLocks noChangeArrowheads="1"/>
          </p:cNvSpPr>
          <p:nvPr/>
        </p:nvSpPr>
        <p:spPr bwMode="auto">
          <a:xfrm>
            <a:off x="1071538" y="4237038"/>
            <a:ext cx="315756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اليونانيين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51" name="Rectangle 19"/>
          <p:cNvSpPr>
            <a:spLocks noChangeArrowheads="1"/>
          </p:cNvSpPr>
          <p:nvPr/>
        </p:nvSpPr>
        <p:spPr bwMode="auto">
          <a:xfrm>
            <a:off x="2424647" y="2070104"/>
            <a:ext cx="1766354"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كملك</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9" name="Rectangle 22"/>
          <p:cNvSpPr>
            <a:spLocks noChangeArrowheads="1"/>
          </p:cNvSpPr>
          <p:nvPr/>
        </p:nvSpPr>
        <p:spPr bwMode="auto">
          <a:xfrm>
            <a:off x="5882714" y="2065341"/>
            <a:ext cx="1765861"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كخادم</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7" name="Rectangle 27"/>
          <p:cNvSpPr>
            <a:spLocks noChangeArrowheads="1"/>
          </p:cNvSpPr>
          <p:nvPr/>
        </p:nvSpPr>
        <p:spPr bwMode="auto">
          <a:xfrm>
            <a:off x="1357290" y="4735514"/>
            <a:ext cx="2849585"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 / الإنسان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5" name="Rectangle 31"/>
          <p:cNvSpPr>
            <a:spLocks noChangeArrowheads="1"/>
          </p:cNvSpPr>
          <p:nvPr/>
        </p:nvSpPr>
        <p:spPr bwMode="auto">
          <a:xfrm>
            <a:off x="1928794" y="2764743"/>
            <a:ext cx="2265381" cy="470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قاله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2" name="Rectangle 33"/>
          <p:cNvSpPr>
            <a:spLocks noChangeArrowheads="1"/>
          </p:cNvSpPr>
          <p:nvPr/>
        </p:nvSpPr>
        <p:spPr bwMode="auto">
          <a:xfrm>
            <a:off x="1357290" y="5397155"/>
            <a:ext cx="2387623"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شعر به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1" name="Rectangle 37"/>
          <p:cNvSpPr>
            <a:spLocks noChangeArrowheads="1"/>
          </p:cNvSpPr>
          <p:nvPr/>
        </p:nvSpPr>
        <p:spPr bwMode="auto">
          <a:xfrm>
            <a:off x="5286380" y="2743789"/>
            <a:ext cx="1782764"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فعله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29734" name="AutoShape 38"/>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grpSp>
        <p:nvGrpSpPr>
          <p:cNvPr id="191515" name="Group 39"/>
          <p:cNvGrpSpPr>
            <a:grpSpLocks/>
          </p:cNvGrpSpPr>
          <p:nvPr/>
        </p:nvGrpSpPr>
        <p:grpSpPr bwMode="auto">
          <a:xfrm>
            <a:off x="1412875" y="946156"/>
            <a:ext cx="3860800" cy="3332163"/>
            <a:chOff x="979" y="675"/>
            <a:chExt cx="2675" cy="2379"/>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8" name="Rectangle 4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4</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grpSp>
      <p:sp>
        <p:nvSpPr>
          <p:cNvPr id="67613" name="Rectangle 44"/>
          <p:cNvSpPr>
            <a:spLocks noChangeArrowheads="1"/>
          </p:cNvSpPr>
          <p:nvPr/>
        </p:nvSpPr>
        <p:spPr bwMode="auto">
          <a:xfrm>
            <a:off x="5562606" y="3684589"/>
            <a:ext cx="1476375"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517" name="Rectangle 45"/>
          <p:cNvSpPr>
            <a:spLocks noChangeArrowheads="1"/>
          </p:cNvSpPr>
          <p:nvPr/>
        </p:nvSpPr>
        <p:spPr bwMode="auto">
          <a:xfrm>
            <a:off x="5000628" y="4241800"/>
            <a:ext cx="266064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الكنيسة</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5" name="Rectangle 49"/>
          <p:cNvSpPr>
            <a:spLocks noChangeArrowheads="1"/>
          </p:cNvSpPr>
          <p:nvPr/>
        </p:nvSpPr>
        <p:spPr bwMode="auto">
          <a:xfrm>
            <a:off x="5903493" y="4729163"/>
            <a:ext cx="107357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2" name="Rectangle 51"/>
          <p:cNvSpPr>
            <a:spLocks noChangeArrowheads="1"/>
          </p:cNvSpPr>
          <p:nvPr/>
        </p:nvSpPr>
        <p:spPr bwMode="auto">
          <a:xfrm>
            <a:off x="5906665" y="5412567"/>
            <a:ext cx="1767310" cy="47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قصده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21" name="Text Box 53"/>
          <p:cNvSpPr txBox="1">
            <a:spLocks noChangeArrowheads="1"/>
          </p:cNvSpPr>
          <p:nvPr/>
        </p:nvSpPr>
        <p:spPr bwMode="auto">
          <a:xfrm>
            <a:off x="8780735" y="4076"/>
            <a:ext cx="16297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9750" name="Text Box 54"/>
          <p:cNvSpPr txBox="1">
            <a:spLocks noChangeArrowheads="1"/>
          </p:cNvSpPr>
          <p:nvPr/>
        </p:nvSpPr>
        <p:spPr bwMode="auto">
          <a:xfrm>
            <a:off x="1071539" y="4292602"/>
            <a:ext cx="312581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57-59 م</a:t>
            </a:r>
          </a:p>
        </p:txBody>
      </p:sp>
      <p:sp>
        <p:nvSpPr>
          <p:cNvPr id="29751" name="Text Box 55"/>
          <p:cNvSpPr txBox="1">
            <a:spLocks noChangeArrowheads="1"/>
          </p:cNvSpPr>
          <p:nvPr/>
        </p:nvSpPr>
        <p:spPr bwMode="auto">
          <a:xfrm>
            <a:off x="4714876" y="4264027"/>
            <a:ext cx="2965449" cy="1326111"/>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69 م</a:t>
            </a:r>
          </a:p>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1" u="none" strike="noStrike" kern="1200" cap="none" spc="0" normalizeH="0" baseline="0" noProof="0" dirty="0">
                <a:ln>
                  <a:noFill/>
                </a:ln>
                <a:solidFill>
                  <a:srgbClr val="FFFFFF"/>
                </a:solidFill>
                <a:effectLst/>
                <a:uLnTx/>
                <a:uFillTx/>
                <a:latin typeface="Comic Sans MS" charset="0"/>
                <a:ea typeface="MS Gothic" charset="0"/>
                <a:cs typeface="MS Gothic" charset="0"/>
              </a:rPr>
              <a:t>بعد الإزائية</a:t>
            </a:r>
            <a:endParaRPr kumimoji="0" lang="en-GB" sz="3200" b="1" i="0" u="none" strike="noStrike" kern="1200" cap="none" spc="0" normalizeH="0" baseline="0" noProof="0" dirty="0">
              <a:ln>
                <a:noFill/>
              </a:ln>
              <a:solidFill>
                <a:srgbClr val="FFFFFF"/>
              </a:solidFill>
              <a:effectLst/>
              <a:uLnTx/>
              <a:uFillTx/>
              <a:latin typeface="Comic Sans MS" charset="0"/>
              <a:ea typeface="MS Gothic" charset="0"/>
              <a:cs typeface="MS Gothic" charset="0"/>
            </a:endParaRPr>
          </a:p>
        </p:txBody>
      </p:sp>
      <p:sp>
        <p:nvSpPr>
          <p:cNvPr id="29752" name="Text Box 56"/>
          <p:cNvSpPr txBox="1">
            <a:spLocks noChangeArrowheads="1"/>
          </p:cNvSpPr>
          <p:nvPr/>
        </p:nvSpPr>
        <p:spPr bwMode="auto">
          <a:xfrm>
            <a:off x="4786314" y="1665292"/>
            <a:ext cx="2605092" cy="156207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64-68 م</a:t>
            </a:r>
            <a:endParaRPr kumimoji="0" lang="en-GB"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29753" name="Text Box 57"/>
          <p:cNvSpPr txBox="1">
            <a:spLocks noChangeArrowheads="1"/>
          </p:cNvSpPr>
          <p:nvPr/>
        </p:nvSpPr>
        <p:spPr bwMode="auto">
          <a:xfrm>
            <a:off x="1285852" y="1706563"/>
            <a:ext cx="2900386" cy="63874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الأربعينات</a:t>
            </a:r>
            <a:endParaRPr kumimoji="0" lang="en-GB"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8" name="Text Box 61"/>
          <p:cNvSpPr txBox="1">
            <a:spLocks noChangeArrowheads="1"/>
          </p:cNvSpPr>
          <p:nvPr/>
        </p:nvSpPr>
        <p:spPr bwMode="auto">
          <a:xfrm>
            <a:off x="8358573" y="6540007"/>
            <a:ext cx="304040"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27</a:t>
            </a:r>
          </a:p>
        </p:txBody>
      </p:sp>
      <p:sp>
        <p:nvSpPr>
          <p:cNvPr id="191529" name="Text Box 62"/>
          <p:cNvSpPr txBox="1">
            <a:spLocks noChangeArrowheads="1"/>
          </p:cNvSpPr>
          <p:nvPr/>
        </p:nvSpPr>
        <p:spPr bwMode="auto">
          <a:xfrm>
            <a:off x="8693550" y="6482267"/>
            <a:ext cx="281776" cy="300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Comic Sans MS" charset="0"/>
                <a:cs typeface="MS Gothic" charset="0"/>
              </a:rPr>
              <a:t>متى أعتقد أنها كتبت</a:t>
            </a:r>
            <a:endParaRPr lang="en-US" dirty="0">
              <a:latin typeface="Times New Roman" charset="0"/>
              <a:cs typeface="MS Gothic" charset="0"/>
            </a:endParaRPr>
          </a:p>
        </p:txBody>
      </p:sp>
      <p:sp>
        <p:nvSpPr>
          <p:cNvPr id="65" name="TextBox 64"/>
          <p:cNvSpPr txBox="1"/>
          <p:nvPr/>
        </p:nvSpPr>
        <p:spPr>
          <a:xfrm>
            <a:off x="8610604" y="5"/>
            <a:ext cx="556433"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rPr>
              <a:t>52</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0" y="-609600"/>
            <a:ext cx="1905000" cy="792163"/>
          </a:xfrm>
          <a:noFill/>
        </p:spPr>
        <p:txBody>
          <a:bodyPr/>
          <a:lstStyle/>
          <a:p>
            <a:r>
              <a:rPr lang="en-US" b="1">
                <a:solidFill>
                  <a:schemeClr val="tx1"/>
                </a:solidFill>
              </a:rPr>
              <a:t>Black</a:t>
            </a:r>
            <a:endParaRPr lang="en-US">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احصل علي هذا العرض مجانا!</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172200"/>
            <a:ext cx="9144000" cy="685800"/>
          </a:xfrm>
          <a:solidFill>
            <a:schemeClr val="bg1"/>
          </a:solidFill>
        </p:spPr>
        <p:txBody>
          <a:bodyPr/>
          <a:lstStyle/>
          <a:p>
            <a:pPr eaLnBrk="1" hangingPunct="1">
              <a:defRPr/>
            </a:pPr>
            <a:r>
              <a:rPr lang="ar-SA" sz="4000" b="1" dirty="0">
                <a:solidFill>
                  <a:srgbClr val="FFFFFF"/>
                </a:solidFill>
                <a:latin typeface="Arial" charset="0"/>
                <a:ea typeface="ＭＳ Ｐゴシック" charset="0"/>
              </a:rPr>
              <a:t>الاناجيل</a:t>
            </a:r>
            <a:r>
              <a:rPr lang="en-US" sz="4000" b="1" dirty="0">
                <a:solidFill>
                  <a:srgbClr val="FFFFFF"/>
                </a:solidFill>
                <a:latin typeface="Arial" charset="0"/>
                <a:ea typeface="ＭＳ Ｐゴシック" charset="0"/>
              </a:rPr>
              <a:t>  </a:t>
            </a:r>
            <a:r>
              <a:rPr lang="en-US" sz="2800" b="1" dirty="0">
                <a:solidFill>
                  <a:srgbClr val="FFFFFF"/>
                </a:solidFill>
                <a:latin typeface="Arial" charset="0"/>
                <a:ea typeface="ＭＳ Ｐゴシック" charset="0"/>
              </a:rPr>
              <a:t>•  BibleStudyDownloads.org</a:t>
            </a:r>
            <a:endParaRPr lang="en-US" sz="1050" b="1"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2683433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82028" y="44454"/>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285274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4830769"/>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1252"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4" y="-76194"/>
            <a:ext cx="1243013" cy="121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253" name="Rectangle 16"/>
          <p:cNvSpPr>
            <a:spLocks noGrp="1" noChangeArrowheads="1"/>
          </p:cNvSpPr>
          <p:nvPr>
            <p:ph type="title" idx="4294967295"/>
          </p:nvPr>
        </p:nvSpPr>
        <p:spPr>
          <a:xfrm>
            <a:off x="3161944" y="228603"/>
            <a:ext cx="3666260" cy="646266"/>
          </a:xfrm>
          <a:solidFill>
            <a:schemeClr val="bg2"/>
          </a:solidFill>
        </p:spPr>
        <p:txBody>
          <a:bodyPr wrap="none" anchor="t" anchorCtr="0">
            <a:spAutoFit/>
          </a:bodyPr>
          <a:lstStyle/>
          <a:p>
            <a:pPr eaLnBrk="1" hangingPunct="1"/>
            <a:r>
              <a:rPr lang="ar-JO" sz="3600" b="1" dirty="0">
                <a:solidFill>
                  <a:schemeClr val="tx1"/>
                </a:solidFill>
                <a:latin typeface="Arial" charset="0"/>
                <a:ea typeface="SimSun" charset="0"/>
                <a:cs typeface="SimSun" charset="0"/>
              </a:rPr>
              <a:t>تأريخ الأناجيل الإزائية</a:t>
            </a:r>
            <a:endParaRPr lang="en-US" sz="3600" b="1" dirty="0">
              <a:solidFill>
                <a:schemeClr val="tx1"/>
              </a:solidFill>
              <a:latin typeface="Arial" charset="0"/>
              <a:ea typeface="SimSun" charset="0"/>
              <a:cs typeface="SimSun" charset="0"/>
            </a:endParaRPr>
          </a:p>
        </p:txBody>
      </p:sp>
      <p:sp>
        <p:nvSpPr>
          <p:cNvPr id="4" name="TextBox 3"/>
          <p:cNvSpPr txBox="1">
            <a:spLocks noChangeArrowheads="1"/>
          </p:cNvSpPr>
          <p:nvPr/>
        </p:nvSpPr>
        <p:spPr bwMode="auto">
          <a:xfrm>
            <a:off x="700089" y="1084263"/>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 name="TextBox 16"/>
          <p:cNvSpPr txBox="1">
            <a:spLocks noChangeArrowheads="1"/>
          </p:cNvSpPr>
          <p:nvPr/>
        </p:nvSpPr>
        <p:spPr bwMode="auto">
          <a:xfrm>
            <a:off x="1636713" y="1444625"/>
            <a:ext cx="498725"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 name="TextBox 17"/>
          <p:cNvSpPr txBox="1">
            <a:spLocks noChangeArrowheads="1"/>
          </p:cNvSpPr>
          <p:nvPr/>
        </p:nvSpPr>
        <p:spPr bwMode="auto">
          <a:xfrm>
            <a:off x="3292481" y="144462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9" name="TextBox 18"/>
          <p:cNvSpPr txBox="1">
            <a:spLocks noChangeArrowheads="1"/>
          </p:cNvSpPr>
          <p:nvPr/>
        </p:nvSpPr>
        <p:spPr bwMode="auto">
          <a:xfrm>
            <a:off x="700088" y="1916119"/>
            <a:ext cx="25145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الأولى</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0" name="TextBox 19"/>
          <p:cNvSpPr txBox="1">
            <a:spLocks noChangeArrowheads="1"/>
          </p:cNvSpPr>
          <p:nvPr/>
        </p:nvSpPr>
        <p:spPr bwMode="auto">
          <a:xfrm>
            <a:off x="700090" y="2205038"/>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 و لوقا استخدموا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6" name="Straight Arrow Connector 5"/>
          <p:cNvCxnSpPr>
            <a:cxnSpLocks noChangeShapeType="1"/>
            <a:stCxn id="4" idx="3"/>
          </p:cNvCxnSpPr>
          <p:nvPr/>
        </p:nvCxnSpPr>
        <p:spPr bwMode="auto">
          <a:xfrm>
            <a:off x="1389572" y="1284286"/>
            <a:ext cx="750378" cy="23177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3" name="Straight Arrow Connector 22"/>
          <p:cNvCxnSpPr>
            <a:cxnSpLocks noChangeShapeType="1"/>
          </p:cNvCxnSpPr>
          <p:nvPr/>
        </p:nvCxnSpPr>
        <p:spPr bwMode="auto">
          <a:xfrm>
            <a:off x="1636713" y="1300164"/>
            <a:ext cx="1727200" cy="2159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8" name="TextBox 27"/>
          <p:cNvSpPr txBox="1">
            <a:spLocks noChangeArrowheads="1"/>
          </p:cNvSpPr>
          <p:nvPr/>
        </p:nvSpPr>
        <p:spPr bwMode="auto">
          <a:xfrm>
            <a:off x="700088" y="2924175"/>
            <a:ext cx="2443151"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9" name="TextBox 28"/>
          <p:cNvSpPr txBox="1">
            <a:spLocks noChangeArrowheads="1"/>
          </p:cNvSpPr>
          <p:nvPr/>
        </p:nvSpPr>
        <p:spPr bwMode="auto">
          <a:xfrm>
            <a:off x="700090" y="3213106"/>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في الخمسينات أو أوائل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0" name="TextBox 29"/>
          <p:cNvSpPr txBox="1">
            <a:spLocks noChangeArrowheads="1"/>
          </p:cNvSpPr>
          <p:nvPr/>
        </p:nvSpPr>
        <p:spPr bwMode="auto">
          <a:xfrm>
            <a:off x="714348" y="3789363"/>
            <a:ext cx="2849595"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أواخر الخمسينات أو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1" name="TextBox 30"/>
          <p:cNvSpPr txBox="1">
            <a:spLocks noChangeArrowheads="1"/>
          </p:cNvSpPr>
          <p:nvPr/>
        </p:nvSpPr>
        <p:spPr bwMode="auto">
          <a:xfrm>
            <a:off x="900113" y="4427544"/>
            <a:ext cx="27352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59-63</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5" name="TextBox 34"/>
          <p:cNvSpPr txBox="1">
            <a:spLocks noChangeArrowheads="1"/>
          </p:cNvSpPr>
          <p:nvPr/>
        </p:nvSpPr>
        <p:spPr bwMode="auto">
          <a:xfrm>
            <a:off x="700088" y="4868869"/>
            <a:ext cx="2514589"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6" name="TextBox 35"/>
          <p:cNvSpPr txBox="1">
            <a:spLocks noChangeArrowheads="1"/>
          </p:cNvSpPr>
          <p:nvPr/>
        </p:nvSpPr>
        <p:spPr bwMode="auto">
          <a:xfrm>
            <a:off x="700090" y="5157789"/>
            <a:ext cx="27368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7" name="TextBox 36"/>
          <p:cNvSpPr txBox="1">
            <a:spLocks noChangeArrowheads="1"/>
          </p:cNvSpPr>
          <p:nvPr/>
        </p:nvSpPr>
        <p:spPr bwMode="auto">
          <a:xfrm>
            <a:off x="900118" y="5516569"/>
            <a:ext cx="2663825"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8" name="TextBox 37"/>
          <p:cNvSpPr txBox="1">
            <a:spLocks noChangeArrowheads="1"/>
          </p:cNvSpPr>
          <p:nvPr/>
        </p:nvSpPr>
        <p:spPr bwMode="auto">
          <a:xfrm>
            <a:off x="900113" y="6156331"/>
            <a:ext cx="273526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282099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4149731"/>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2" name="TextBox 41"/>
          <p:cNvSpPr txBox="1">
            <a:spLocks noChangeArrowheads="1"/>
          </p:cNvSpPr>
          <p:nvPr/>
        </p:nvSpPr>
        <p:spPr bwMode="auto">
          <a:xfrm>
            <a:off x="5842000" y="1412875"/>
            <a:ext cx="1516082"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3" name="TextBox 42"/>
          <p:cNvSpPr txBox="1">
            <a:spLocks noChangeArrowheads="1"/>
          </p:cNvSpPr>
          <p:nvPr/>
        </p:nvSpPr>
        <p:spPr bwMode="auto">
          <a:xfrm>
            <a:off x="7821619" y="141287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4" name="TextBox 43"/>
          <p:cNvSpPr txBox="1">
            <a:spLocks noChangeArrowheads="1"/>
          </p:cNvSpPr>
          <p:nvPr/>
        </p:nvSpPr>
        <p:spPr bwMode="auto">
          <a:xfrm>
            <a:off x="4787900" y="1884369"/>
            <a:ext cx="3498876"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الثانية</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5" name="TextBox 44"/>
          <p:cNvSpPr txBox="1">
            <a:spLocks noChangeArrowheads="1"/>
          </p:cNvSpPr>
          <p:nvPr/>
        </p:nvSpPr>
        <p:spPr bwMode="auto">
          <a:xfrm>
            <a:off x="4787900" y="2173288"/>
            <a:ext cx="33845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لم يستخدم كل من متى و لوقا انجيل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 name="TextBox 47"/>
          <p:cNvSpPr txBox="1">
            <a:spLocks noChangeArrowheads="1"/>
          </p:cNvSpPr>
          <p:nvPr/>
        </p:nvSpPr>
        <p:spPr bwMode="auto">
          <a:xfrm>
            <a:off x="4787904" y="2892425"/>
            <a:ext cx="314168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9" name="TextBox 48"/>
          <p:cNvSpPr txBox="1">
            <a:spLocks noChangeArrowheads="1"/>
          </p:cNvSpPr>
          <p:nvPr/>
        </p:nvSpPr>
        <p:spPr bwMode="auto">
          <a:xfrm>
            <a:off x="4787903" y="3181356"/>
            <a:ext cx="396081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يمكن أن يكون مرقس قد كتب في أي وقت بين 50 و 70 م</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2" name="TextBox 51"/>
          <p:cNvSpPr txBox="1">
            <a:spLocks noChangeArrowheads="1"/>
          </p:cNvSpPr>
          <p:nvPr/>
        </p:nvSpPr>
        <p:spPr bwMode="auto">
          <a:xfrm>
            <a:off x="4787904" y="4221169"/>
            <a:ext cx="321312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3" name="TextBox 52"/>
          <p:cNvSpPr txBox="1">
            <a:spLocks noChangeArrowheads="1"/>
          </p:cNvSpPr>
          <p:nvPr/>
        </p:nvSpPr>
        <p:spPr bwMode="auto">
          <a:xfrm>
            <a:off x="4787900" y="4508500"/>
            <a:ext cx="399894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بين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4" name="TextBox 53"/>
          <p:cNvSpPr txBox="1">
            <a:spLocks noChangeArrowheads="1"/>
          </p:cNvSpPr>
          <p:nvPr/>
        </p:nvSpPr>
        <p:spPr bwMode="auto">
          <a:xfrm>
            <a:off x="4987931" y="4868863"/>
            <a:ext cx="368776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أوائل الخمسينات (أنظر إلى ملاحظات متى )</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5" name="TextBox 54"/>
          <p:cNvSpPr txBox="1">
            <a:spLocks noChangeArrowheads="1"/>
          </p:cNvSpPr>
          <p:nvPr/>
        </p:nvSpPr>
        <p:spPr bwMode="auto">
          <a:xfrm>
            <a:off x="5003800" y="5516563"/>
            <a:ext cx="360045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59-63 (أنظر ملاحظات لوقا)</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12" name="Straight Connector 11"/>
          <p:cNvCxnSpPr>
            <a:cxnSpLocks noChangeShapeType="1"/>
          </p:cNvCxnSpPr>
          <p:nvPr/>
        </p:nvCxnSpPr>
        <p:spPr bwMode="auto">
          <a:xfrm>
            <a:off x="5580063"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cxnSp>
        <p:nvCxnSpPr>
          <p:cNvPr id="58" name="Straight Connector 57"/>
          <p:cNvCxnSpPr>
            <a:cxnSpLocks noChangeShapeType="1"/>
          </p:cNvCxnSpPr>
          <p:nvPr/>
        </p:nvCxnSpPr>
        <p:spPr bwMode="auto">
          <a:xfrm>
            <a:off x="7524750"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sp>
        <p:nvSpPr>
          <p:cNvPr id="181284" name="TextBox 58"/>
          <p:cNvSpPr txBox="1">
            <a:spLocks noChangeArrowheads="1"/>
          </p:cNvSpPr>
          <p:nvPr/>
        </p:nvSpPr>
        <p:spPr bwMode="auto">
          <a:xfrm>
            <a:off x="2916240" y="796929"/>
            <a:ext cx="41560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مقتبسة من الكتاب المقدس الدراسي، 1431</a:t>
            </a:r>
            <a:endParaRPr kumimoji="0" lang="en-US"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14"/>
          <p:cNvGrpSpPr>
            <a:grpSpLocks/>
          </p:cNvGrpSpPr>
          <p:nvPr/>
        </p:nvGrpSpPr>
        <p:grpSpPr bwMode="auto">
          <a:xfrm>
            <a:off x="4211639" y="3933830"/>
            <a:ext cx="4697412" cy="2747963"/>
            <a:chOff x="2688" y="2160"/>
            <a:chExt cx="2880" cy="1731"/>
          </a:xfrm>
        </p:grpSpPr>
        <p:grpSp>
          <p:nvGrpSpPr>
            <p:cNvPr id="181286" name="Group 8"/>
            <p:cNvGrpSpPr>
              <a:grpSpLocks/>
            </p:cNvGrpSpPr>
            <p:nvPr/>
          </p:nvGrpSpPr>
          <p:grpSpPr bwMode="auto">
            <a:xfrm>
              <a:off x="3024" y="2304"/>
              <a:ext cx="2544" cy="1587"/>
              <a:chOff x="3072" y="2256"/>
              <a:chExt cx="2544" cy="1587"/>
            </a:xfrm>
          </p:grpSpPr>
          <p:sp>
            <p:nvSpPr>
              <p:cNvPr id="181288"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تم تعليمها في الصف</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1289"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pic>
          <p:nvPicPr>
            <p:cNvPr id="181287"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61122" name="Picture 4" descr="bs00559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8039" y="1628776"/>
            <a:ext cx="5095875" cy="522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0" name="Rectangle 5"/>
          <p:cNvSpPr>
            <a:spLocks noGrp="1" noChangeArrowheads="1"/>
          </p:cNvSpPr>
          <p:nvPr>
            <p:ph type="title" idx="4294967295"/>
          </p:nvPr>
        </p:nvSpPr>
        <p:spPr>
          <a:xfrm>
            <a:off x="250825" y="596067"/>
            <a:ext cx="5761038" cy="1200230"/>
          </a:xfrm>
          <a:solidFill>
            <a:schemeClr val="bg1"/>
          </a:solidFill>
          <a:ln w="76200">
            <a:solidFill>
              <a:srgbClr val="008000"/>
            </a:solidFill>
          </a:ln>
        </p:spPr>
        <p:txBody>
          <a:bodyPr>
            <a:spAutoFit/>
          </a:bodyPr>
          <a:lstStyle/>
          <a:p>
            <a:pPr eaLnBrk="1" hangingPunct="1">
              <a:defRPr/>
            </a:pPr>
            <a:r>
              <a:rPr lang="ar-JO" sz="3600" b="1" dirty="0">
                <a:solidFill>
                  <a:schemeClr val="tx1"/>
                </a:solidFill>
                <a:latin typeface="Arial"/>
                <a:ea typeface="ＭＳ Ｐゴシック" charset="0"/>
                <a:cs typeface="Arial"/>
              </a:rPr>
              <a:t>مؤشرات أن متى هو كاتب الإنجيل الأول</a:t>
            </a:r>
            <a:endParaRPr lang="en-US" sz="3600" b="1" dirty="0">
              <a:solidFill>
                <a:schemeClr val="tx1"/>
              </a:solidFill>
              <a:latin typeface="Arial"/>
              <a:ea typeface="ＭＳ Ｐゴシック" charset="0"/>
              <a:cs typeface="Aria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3170"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7027"/>
            <a:ext cx="7454900" cy="1200230"/>
          </a:xfrm>
          <a:solidFill>
            <a:schemeClr val="bg1"/>
          </a:solidFill>
        </p:spPr>
        <p:txBody>
          <a:bodyPr>
            <a:spAutoFit/>
          </a:bodyPr>
          <a:lstStyle/>
          <a:p>
            <a:pPr eaLnBrk="1" hangingPunct="1">
              <a:defRPr/>
            </a:pPr>
            <a:r>
              <a:rPr lang="ar-JO" sz="3600" b="1" dirty="0">
                <a:solidFill>
                  <a:schemeClr val="tx1"/>
                </a:solidFill>
                <a:latin typeface="Arial"/>
                <a:ea typeface="ＭＳ Ｐゴシック" charset="0"/>
                <a:cs typeface="Arial"/>
              </a:rPr>
              <a:t>المؤشر الخارجي رقم 1</a:t>
            </a:r>
            <a:br>
              <a:rPr lang="en-US" sz="3600" b="1" dirty="0">
                <a:solidFill>
                  <a:schemeClr val="tx1"/>
                </a:solidFill>
                <a:latin typeface="Arial"/>
                <a:ea typeface="ＭＳ Ｐゴシック" charset="0"/>
                <a:cs typeface="Arial"/>
              </a:rPr>
            </a:br>
            <a:r>
              <a:rPr lang="ar-JO" sz="3600" b="1" dirty="0">
                <a:solidFill>
                  <a:schemeClr val="tx1"/>
                </a:solidFill>
                <a:latin typeface="Arial"/>
                <a:ea typeface="ＭＳ Ｐゴシック" charset="0"/>
                <a:cs typeface="Arial"/>
              </a:rPr>
              <a:t>شهادة يوسابيوس (القرن الرابع)</a:t>
            </a:r>
            <a:endParaRPr lang="en-US" sz="3600" b="1" dirty="0">
              <a:solidFill>
                <a:schemeClr val="tx1"/>
              </a:solidFill>
              <a:latin typeface="Arial"/>
              <a:ea typeface="ＭＳ Ｐゴシック" charset="0"/>
              <a:cs typeface="Arial"/>
            </a:endParaRPr>
          </a:p>
        </p:txBody>
      </p:sp>
      <p:sp>
        <p:nvSpPr>
          <p:cNvPr id="7" name="Text Box 2"/>
          <p:cNvSpPr txBox="1">
            <a:spLocks noChangeArrowheads="1"/>
          </p:cNvSpPr>
          <p:nvPr/>
        </p:nvSpPr>
        <p:spPr bwMode="auto">
          <a:xfrm>
            <a:off x="144484" y="1556792"/>
            <a:ext cx="5722937" cy="500372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rPr>
              <a:t>من بين الأناجيل الأربعة وهي الأناجيل الوحيدة التي لا جدال فيها في كنيسة الله تحت السماء ، تعلمت بالتقليد [من القرن الثاني. أوريجانوس] </a:t>
            </a:r>
            <a:r>
              <a:rPr kumimoji="0" lang="ar-JO" sz="3600" b="1" i="0" u="none" strike="noStrike" kern="1200" cap="none" spc="0" normalizeH="0" baseline="0" noProof="0" dirty="0">
                <a:ln>
                  <a:noFill/>
                </a:ln>
                <a:solidFill>
                  <a:srgbClr val="FFFF00"/>
                </a:solidFill>
                <a:effectLst/>
                <a:uLnTx/>
                <a:uFillTx/>
                <a:latin typeface="Arial"/>
                <a:ea typeface="ＭＳ Ｐゴシック" charset="0"/>
              </a:rPr>
              <a:t>أن أول الإناجيل كتبه متى</a:t>
            </a:r>
            <a:r>
              <a:rPr kumimoji="0" lang="ar-JO" sz="3600" b="1" i="0" u="none" strike="noStrike" kern="1200" cap="none" spc="0" normalizeH="0" baseline="0" noProof="0" dirty="0">
                <a:ln>
                  <a:noFill/>
                </a:ln>
                <a:solidFill>
                  <a:srgbClr val="FFFFFF"/>
                </a:solidFill>
                <a:effectLst/>
                <a:uLnTx/>
                <a:uFillTx/>
                <a:latin typeface="Arial"/>
                <a:ea typeface="ＭＳ Ｐゴシック" charset="0"/>
              </a:rPr>
              <a:t>، الذي كان يومًا ما عشارًا ولكن بعد ذلك رسول ليسوع المسيح ، وقد تم إعداده للمتحولين عن اليهودية ، ونشر باللغة العبرية.</a:t>
            </a:r>
            <a:endParaRPr kumimoji="0" lang="en-US" sz="3600" b="1" i="0" u="none" strike="noStrike" kern="1200" cap="none" spc="0" normalizeH="0" baseline="0" noProof="0" dirty="0">
              <a:ln>
                <a:noFill/>
              </a:ln>
              <a:solidFill>
                <a:srgbClr val="FFFFFF"/>
              </a:solidFill>
              <a:effectLst/>
              <a:uLnTx/>
              <a:uFillTx/>
              <a:latin typeface="Arial"/>
              <a:ea typeface="ＭＳ Ｐゴシック" charset="0"/>
            </a:endParaRPr>
          </a:p>
        </p:txBody>
      </p:sp>
      <p:sp>
        <p:nvSpPr>
          <p:cNvPr id="263173"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rPr>
              <a:t>(يقتبس يوسابيوس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rPr>
              <a:t>من أوريجانوس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rPr>
              <a:t>في القرن الثاني)</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5218"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ar-JO" sz="3600" b="1" dirty="0">
                <a:solidFill>
                  <a:schemeClr val="tx1"/>
                </a:solidFill>
                <a:ea typeface="ＭＳ Ｐゴシック" charset="0"/>
                <a:cs typeface="Arial"/>
              </a:rPr>
              <a:t>المؤشر الخارجي رقم 1</a:t>
            </a:r>
            <a:br>
              <a:rPr lang="en-US" sz="3600" b="1" dirty="0">
                <a:solidFill>
                  <a:schemeClr val="tx1"/>
                </a:solidFill>
                <a:ea typeface="ＭＳ Ｐゴシック" charset="0"/>
                <a:cs typeface="Arial"/>
              </a:rPr>
            </a:br>
            <a:r>
              <a:rPr lang="ar-JO" sz="3600" b="1" dirty="0">
                <a:solidFill>
                  <a:schemeClr val="tx1"/>
                </a:solidFill>
                <a:ea typeface="ＭＳ Ｐゴシック" charset="0"/>
                <a:cs typeface="Arial"/>
              </a:rPr>
              <a:t>شهادة يوسابيوس (القرن الرابع)</a:t>
            </a:r>
            <a:endParaRPr lang="en-US" sz="3600" b="1" dirty="0">
              <a:solidFill>
                <a:schemeClr val="tx1"/>
              </a:solidFill>
              <a:latin typeface="Arial"/>
              <a:ea typeface="ＭＳ Ｐゴシック" charset="0"/>
              <a:cs typeface="Arial"/>
            </a:endParaRPr>
          </a:p>
        </p:txBody>
      </p:sp>
      <p:sp>
        <p:nvSpPr>
          <p:cNvPr id="7" name="Text Box 2"/>
          <p:cNvSpPr txBox="1">
            <a:spLocks noChangeArrowheads="1"/>
          </p:cNvSpPr>
          <p:nvPr/>
        </p:nvSpPr>
        <p:spPr bwMode="auto">
          <a:xfrm>
            <a:off x="144484" y="1504600"/>
            <a:ext cx="5722937" cy="507821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rPr>
              <a:t>الثاني هو </a:t>
            </a:r>
            <a:r>
              <a:rPr kumimoji="0" lang="ar-JO" sz="3600" b="1" i="0" u="none" strike="noStrike" kern="1200" cap="none" spc="0" normalizeH="0" baseline="0" noProof="0" dirty="0">
                <a:ln>
                  <a:noFill/>
                </a:ln>
                <a:solidFill>
                  <a:srgbClr val="FFFF00"/>
                </a:solidFill>
                <a:effectLst/>
                <a:uLnTx/>
                <a:uFillTx/>
                <a:latin typeface="Arial"/>
                <a:ea typeface="ＭＳ Ｐゴシック" charset="0"/>
              </a:rPr>
              <a:t>مرقس</a:t>
            </a:r>
            <a:r>
              <a:rPr kumimoji="0" lang="ar-JO" sz="3600" b="1" i="0" u="none" strike="noStrike" kern="1200" cap="none" spc="0" normalizeH="0" baseline="0" noProof="0" dirty="0">
                <a:ln>
                  <a:noFill/>
                </a:ln>
                <a:solidFill>
                  <a:srgbClr val="FFFFFF"/>
                </a:solidFill>
                <a:effectLst/>
                <a:uLnTx/>
                <a:uFillTx/>
                <a:latin typeface="Arial"/>
                <a:ea typeface="ＭＳ Ｐゴシック" charset="0"/>
              </a:rPr>
              <a:t> الذي ألفه وفقًا لتعليمات بطرس الذي في رسالته الكاثوليكية [أي العامة] يعترف به باعتباره ابنًا  قائلاً: الكنيسة التي في بابل المنتخبة معكم تسلم عليكم ، وكذلك مرقس ابني . والثالث من </a:t>
            </a:r>
            <a:r>
              <a:rPr kumimoji="0" lang="ar-JO" sz="3600" b="1" i="0" u="none" strike="noStrike" kern="1200" cap="none" spc="0" normalizeH="0" baseline="0" noProof="0" dirty="0">
                <a:ln>
                  <a:noFill/>
                </a:ln>
                <a:solidFill>
                  <a:srgbClr val="FFFF00"/>
                </a:solidFill>
                <a:effectLst/>
                <a:uLnTx/>
                <a:uFillTx/>
                <a:latin typeface="Arial"/>
                <a:ea typeface="ＭＳ Ｐゴシック" charset="0"/>
              </a:rPr>
              <a:t>لوقا</a:t>
            </a:r>
            <a:r>
              <a:rPr kumimoji="0" lang="ar-JO" sz="3600" b="1" i="0" u="none" strike="noStrike" kern="1200" cap="none" spc="0" normalizeH="0" baseline="0" noProof="0" dirty="0">
                <a:ln>
                  <a:noFill/>
                </a:ln>
                <a:solidFill>
                  <a:srgbClr val="FFFFFF"/>
                </a:solidFill>
                <a:effectLst/>
                <a:uLnTx/>
                <a:uFillTx/>
                <a:latin typeface="Arial"/>
                <a:ea typeface="ＭＳ Ｐゴシック" charset="0"/>
              </a:rPr>
              <a:t> حيث مدح هذا الإنجيل من قبل بولس وقد ألَّفه للمتحولين من الأمم . وآخر ذلك كله بواسطة </a:t>
            </a:r>
            <a:r>
              <a:rPr kumimoji="0" lang="ar-JO" sz="3600" b="1" i="0" u="none" strike="noStrike" kern="1200" cap="none" spc="0" normalizeH="0" baseline="0" noProof="0" dirty="0">
                <a:ln>
                  <a:noFill/>
                </a:ln>
                <a:solidFill>
                  <a:srgbClr val="FFFF00"/>
                </a:solidFill>
                <a:effectLst/>
                <a:uLnTx/>
                <a:uFillTx/>
                <a:latin typeface="Arial"/>
                <a:ea typeface="ＭＳ Ｐゴシック" charset="0"/>
              </a:rPr>
              <a:t>يوحنا</a:t>
            </a:r>
            <a:r>
              <a:rPr kumimoji="0" lang="ar-JO" sz="3600" b="1" i="0" u="none" strike="noStrike" kern="1200" cap="none" spc="0" normalizeH="0" baseline="0" noProof="0" dirty="0">
                <a:ln>
                  <a:noFill/>
                </a:ln>
                <a:solidFill>
                  <a:srgbClr val="FFFFFF"/>
                </a:solidFill>
                <a:effectLst/>
                <a:uLnTx/>
                <a:uFillTx/>
                <a:latin typeface="Arial"/>
                <a:ea typeface="ＭＳ Ｐゴシック" charset="0"/>
              </a:rPr>
              <a:t>.</a:t>
            </a:r>
            <a:endParaRPr kumimoji="0" lang="en-US" sz="3600" b="1" i="0" u="none" strike="noStrike" kern="1200" cap="none" spc="0" normalizeH="0" baseline="0" noProof="0" dirty="0">
              <a:ln>
                <a:noFill/>
              </a:ln>
              <a:solidFill>
                <a:srgbClr val="FFFFFF"/>
              </a:solidFill>
              <a:effectLst/>
              <a:uLnTx/>
              <a:uFillTx/>
              <a:latin typeface="Arial"/>
              <a:ea typeface="ＭＳ Ｐゴシック" charset="0"/>
            </a:endParaRPr>
          </a:p>
        </p:txBody>
      </p:sp>
      <p:sp>
        <p:nvSpPr>
          <p:cNvPr id="265221"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rPr>
              <a:t>(يقتبس يوسابيوس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rPr>
              <a:t>من أوريجانوس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rPr>
              <a:t>في القرن الثاني)</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Matt 26 Magdalen Fragments P6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16238" y="1335089"/>
            <a:ext cx="6264275" cy="554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916238" cy="687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7267"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2555896" y="188536"/>
            <a:ext cx="5472113" cy="1077119"/>
          </a:xfrm>
          <a:solidFill>
            <a:schemeClr val="bg1"/>
          </a:solidFill>
        </p:spPr>
        <p:txBody>
          <a:bodyPr>
            <a:spAutoFit/>
          </a:bodyPr>
          <a:lstStyle/>
          <a:p>
            <a:pPr eaLnBrk="1" hangingPunct="1">
              <a:defRPr/>
            </a:pPr>
            <a:r>
              <a:rPr lang="ar-JO" sz="3200" b="1" dirty="0">
                <a:solidFill>
                  <a:schemeClr val="tx1"/>
                </a:solidFill>
                <a:latin typeface="Arial"/>
                <a:ea typeface="ＭＳ Ｐゴシック" charset="0"/>
                <a:cs typeface="Arial"/>
              </a:rPr>
              <a:t>المؤشر الخارجي رقم 2</a:t>
            </a:r>
            <a:br>
              <a:rPr lang="ar-JO" sz="3200" b="1" dirty="0">
                <a:solidFill>
                  <a:schemeClr val="tx1"/>
                </a:solidFill>
                <a:latin typeface="Arial"/>
                <a:ea typeface="ＭＳ Ｐゴシック" charset="0"/>
                <a:cs typeface="Arial"/>
              </a:rPr>
            </a:br>
            <a:r>
              <a:rPr lang="ar-JO" sz="3200" b="1" dirty="0">
                <a:solidFill>
                  <a:schemeClr val="tx1"/>
                </a:solidFill>
                <a:latin typeface="Arial"/>
                <a:ea typeface="ＭＳ Ｐゴシック" charset="0"/>
                <a:cs typeface="Arial"/>
              </a:rPr>
              <a:t>ورقة بردي من حوالي 50م</a:t>
            </a:r>
            <a:endParaRPr lang="en-US" sz="3200" b="1" dirty="0">
              <a:solidFill>
                <a:schemeClr val="tx1"/>
              </a:solidFill>
              <a:latin typeface="Arial"/>
              <a:ea typeface="ＭＳ Ｐゴシック" charset="0"/>
              <a:cs typeface="Arial"/>
            </a:endParaRPr>
          </a:p>
        </p:txBody>
      </p:sp>
      <p:sp>
        <p:nvSpPr>
          <p:cNvPr id="2" name="Rounded Rectangular Callout 1"/>
          <p:cNvSpPr>
            <a:spLocks noChangeArrowheads="1"/>
          </p:cNvSpPr>
          <p:nvPr/>
        </p:nvSpPr>
        <p:spPr bwMode="auto">
          <a:xfrm>
            <a:off x="2987676" y="2565400"/>
            <a:ext cx="4608513" cy="3095625"/>
          </a:xfrm>
          <a:prstGeom prst="wedgeRoundRectCallout">
            <a:avLst>
              <a:gd name="adj1" fmla="val -88347"/>
              <a:gd name="adj2" fmla="val 37856"/>
              <a:gd name="adj3" fmla="val 16667"/>
            </a:avLst>
          </a:prstGeom>
          <a:solidFill>
            <a:schemeClr val="accent1"/>
          </a:solidFill>
          <a:ln w="9525">
            <a:solidFill>
              <a:schemeClr val="tx1"/>
            </a:solidFill>
            <a:round/>
            <a:headEnd/>
            <a:tailEnd/>
          </a:ln>
        </p:spPr>
        <p:txBody>
          <a:bodyPr lIns="91341" tIns="45671" rIns="91341" bIns="4567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rPr>
              <a:t>يبدو أن جزء المجدلية الآن ينتمي إلى أسلوب الكتابة اليدوية الذي كان سائدًا في القرن الأول قبل الميلاد وتلاشى ببطء في منتصف القرن الأول الميلادي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rPr>
              <a:t>(د. كارستن ثيد)</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38"/>
          <p:cNvSpPr>
            <a:spLocks noGrp="1" noChangeArrowheads="1"/>
          </p:cNvSpPr>
          <p:nvPr>
            <p:ph type="title" idx="4294967295"/>
          </p:nvPr>
        </p:nvSpPr>
        <p:spPr>
          <a:xfrm>
            <a:off x="0" y="0"/>
            <a:ext cx="9144000" cy="1200150"/>
          </a:xfrm>
          <a:solidFill>
            <a:schemeClr val="bg1"/>
          </a:solidFill>
        </p:spPr>
        <p:txBody>
          <a:bodyPr anchor="t">
            <a:spAutoFit/>
          </a:bodyPr>
          <a:lstStyle/>
          <a:p>
            <a:pPr eaLnBrk="1" hangingPunct="1">
              <a:defRPr/>
            </a:pPr>
            <a:r>
              <a:rPr lang="ar-JO" sz="3600" b="1" dirty="0">
                <a:solidFill>
                  <a:srgbClr val="000000"/>
                </a:solidFill>
                <a:ea typeface="ＭＳ Ｐゴシック" charset="0"/>
                <a:cs typeface="Arial"/>
              </a:rPr>
              <a:t>مؤشر خارجي رقم 3</a:t>
            </a:r>
            <a:br>
              <a:rPr lang="en-US" sz="3600" b="1" dirty="0">
                <a:solidFill>
                  <a:srgbClr val="000000"/>
                </a:solidFill>
                <a:ea typeface="ＭＳ Ｐゴシック" charset="0"/>
                <a:cs typeface="Arial"/>
              </a:rPr>
            </a:br>
            <a:r>
              <a:rPr lang="ar-JO" sz="3600" b="1" dirty="0">
                <a:solidFill>
                  <a:srgbClr val="000000"/>
                </a:solidFill>
                <a:ea typeface="ＭＳ Ｐゴシック" charset="0"/>
                <a:cs typeface="Arial"/>
              </a:rPr>
              <a:t>صاحب الترتيب الأول في العهد الجديد</a:t>
            </a:r>
            <a:endParaRPr lang="en-US" sz="4000" dirty="0">
              <a:solidFill>
                <a:srgbClr val="FFFFFF"/>
              </a:solidFill>
              <a:effectLst>
                <a:outerShdw blurRad="38100" dist="38100" dir="2700000" algn="tl">
                  <a:srgbClr val="000000"/>
                </a:outerShdw>
              </a:effectLst>
              <a:latin typeface="Arial"/>
              <a:ea typeface="ＭＳ Ｐゴシック" charset="0"/>
              <a:cs typeface="Arial"/>
            </a:endParaRPr>
          </a:p>
        </p:txBody>
      </p:sp>
      <p:sp>
        <p:nvSpPr>
          <p:cNvPr id="269314" name="Text Box 2"/>
          <p:cNvSpPr txBox="1">
            <a:spLocks noChangeArrowheads="1"/>
          </p:cNvSpPr>
          <p:nvPr/>
        </p:nvSpPr>
        <p:spPr bwMode="auto">
          <a:xfrm rot="-5400000">
            <a:off x="5395053" y="1922482"/>
            <a:ext cx="662161" cy="400011"/>
          </a:xfrm>
          <a:prstGeom prst="rect">
            <a:avLst/>
          </a:prstGeom>
          <a:solidFill>
            <a:srgbClr val="FFFF00"/>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أعمال</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269315" name="Group 4"/>
          <p:cNvGrpSpPr>
            <a:grpSpLocks/>
          </p:cNvGrpSpPr>
          <p:nvPr/>
        </p:nvGrpSpPr>
        <p:grpSpPr bwMode="auto">
          <a:xfrm>
            <a:off x="528657" y="1636714"/>
            <a:ext cx="2438411" cy="801686"/>
            <a:chOff x="333" y="777"/>
            <a:chExt cx="1536" cy="505"/>
          </a:xfrm>
        </p:grpSpPr>
        <p:sp>
          <p:nvSpPr>
            <p:cNvPr id="269334" name="Text Box 5"/>
            <p:cNvSpPr txBox="1">
              <a:spLocks noChangeArrowheads="1"/>
            </p:cNvSpPr>
            <p:nvPr/>
          </p:nvSpPr>
          <p:spPr bwMode="auto">
            <a:xfrm rot="16200000">
              <a:off x="301" y="809"/>
              <a:ext cx="31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5" name="Text Box 6"/>
            <p:cNvSpPr txBox="1">
              <a:spLocks noChangeArrowheads="1"/>
            </p:cNvSpPr>
            <p:nvPr/>
          </p:nvSpPr>
          <p:spPr bwMode="auto">
            <a:xfrm rot="16200000">
              <a:off x="667" y="932"/>
              <a:ext cx="448"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6" name="Text Box 7"/>
            <p:cNvSpPr txBox="1">
              <a:spLocks noChangeArrowheads="1"/>
            </p:cNvSpPr>
            <p:nvPr/>
          </p:nvSpPr>
          <p:spPr bwMode="auto">
            <a:xfrm rot="16200000">
              <a:off x="1149" y="943"/>
              <a:ext cx="32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7" name="Text Box 8"/>
            <p:cNvSpPr txBox="1">
              <a:spLocks noChangeArrowheads="1"/>
            </p:cNvSpPr>
            <p:nvPr/>
          </p:nvSpPr>
          <p:spPr bwMode="auto">
            <a:xfrm rot="16200000">
              <a:off x="1540" y="939"/>
              <a:ext cx="405"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269316" name="Text Box 9"/>
          <p:cNvSpPr txBox="1">
            <a:spLocks noChangeArrowheads="1"/>
          </p:cNvSpPr>
          <p:nvPr/>
        </p:nvSpPr>
        <p:spPr bwMode="auto">
          <a:xfrm>
            <a:off x="1431594" y="1201759"/>
            <a:ext cx="876963" cy="4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الأناجيل</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17" name="Text Box 10"/>
          <p:cNvSpPr txBox="1">
            <a:spLocks noChangeArrowheads="1"/>
          </p:cNvSpPr>
          <p:nvPr/>
        </p:nvSpPr>
        <p:spPr bwMode="auto">
          <a:xfrm>
            <a:off x="4953021" y="1204913"/>
            <a:ext cx="1533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التاريخ</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18" name="Text Box 11"/>
          <p:cNvSpPr txBox="1">
            <a:spLocks noChangeArrowheads="1"/>
          </p:cNvSpPr>
          <p:nvPr/>
        </p:nvSpPr>
        <p:spPr bwMode="auto">
          <a:xfrm>
            <a:off x="1331913" y="2786084"/>
            <a:ext cx="42672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رسائل بولس</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3" name="Group 12"/>
          <p:cNvGrpSpPr>
            <a:grpSpLocks/>
          </p:cNvGrpSpPr>
          <p:nvPr/>
        </p:nvGrpSpPr>
        <p:grpSpPr bwMode="auto">
          <a:xfrm>
            <a:off x="271485" y="3135331"/>
            <a:ext cx="8632826" cy="1657362"/>
            <a:chOff x="171" y="1884"/>
            <a:chExt cx="5438" cy="1044"/>
          </a:xfrm>
          <a:solidFill>
            <a:srgbClr val="CCFFCC"/>
          </a:solidFill>
        </p:grpSpPr>
        <p:sp>
          <p:nvSpPr>
            <p:cNvPr id="18454" name="Text Box 13"/>
            <p:cNvSpPr txBox="1">
              <a:spLocks noChangeArrowheads="1"/>
            </p:cNvSpPr>
            <p:nvPr/>
          </p:nvSpPr>
          <p:spPr bwMode="auto">
            <a:xfrm rot="16200000">
              <a:off x="79" y="2459"/>
              <a:ext cx="43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رومية</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5" name="Text Box 14"/>
            <p:cNvSpPr txBox="1">
              <a:spLocks noChangeArrowheads="1"/>
            </p:cNvSpPr>
            <p:nvPr/>
          </p:nvSpPr>
          <p:spPr bwMode="auto">
            <a:xfrm rot="16200000">
              <a:off x="345" y="2261"/>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كورنثوس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6" name="Text Box 15"/>
            <p:cNvSpPr txBox="1">
              <a:spLocks noChangeArrowheads="1"/>
            </p:cNvSpPr>
            <p:nvPr/>
          </p:nvSpPr>
          <p:spPr bwMode="auto">
            <a:xfrm rot="16200000">
              <a:off x="765" y="2261"/>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كورنثوس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7" name="Text Box 16"/>
            <p:cNvSpPr txBox="1">
              <a:spLocks noChangeArrowheads="1"/>
            </p:cNvSpPr>
            <p:nvPr/>
          </p:nvSpPr>
          <p:spPr bwMode="auto">
            <a:xfrm rot="16200000">
              <a:off x="1341" y="2414"/>
              <a:ext cx="487"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غلاطية</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8" name="Text Box 17"/>
            <p:cNvSpPr txBox="1">
              <a:spLocks noChangeArrowheads="1"/>
            </p:cNvSpPr>
            <p:nvPr/>
          </p:nvSpPr>
          <p:spPr bwMode="auto">
            <a:xfrm rot="16200000">
              <a:off x="1773" y="2374"/>
              <a:ext cx="44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أفسس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9" name="Text Box 18"/>
            <p:cNvSpPr txBox="1">
              <a:spLocks noChangeArrowheads="1"/>
            </p:cNvSpPr>
            <p:nvPr/>
          </p:nvSpPr>
          <p:spPr bwMode="auto">
            <a:xfrm rot="16200000">
              <a:off x="2256" y="2347"/>
              <a:ext cx="38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فيلبي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0" name="Text Box 19"/>
            <p:cNvSpPr txBox="1">
              <a:spLocks noChangeArrowheads="1"/>
            </p:cNvSpPr>
            <p:nvPr/>
          </p:nvSpPr>
          <p:spPr bwMode="auto">
            <a:xfrm rot="16200000">
              <a:off x="2539" y="2347"/>
              <a:ext cx="590"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كولاوسي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1" name="Text Box 20"/>
            <p:cNvSpPr txBox="1">
              <a:spLocks noChangeArrowheads="1"/>
            </p:cNvSpPr>
            <p:nvPr/>
          </p:nvSpPr>
          <p:spPr bwMode="auto">
            <a:xfrm rot="16200000">
              <a:off x="2873" y="2149"/>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تسالونيكي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2" name="Text Box 21"/>
            <p:cNvSpPr txBox="1">
              <a:spLocks noChangeArrowheads="1"/>
            </p:cNvSpPr>
            <p:nvPr/>
          </p:nvSpPr>
          <p:spPr bwMode="auto">
            <a:xfrm rot="16200000">
              <a:off x="3353" y="2149"/>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تسالونيكي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3" name="Text Box 22"/>
            <p:cNvSpPr txBox="1">
              <a:spLocks noChangeArrowheads="1"/>
            </p:cNvSpPr>
            <p:nvPr/>
          </p:nvSpPr>
          <p:spPr bwMode="auto">
            <a:xfrm rot="16200000">
              <a:off x="3787" y="2394"/>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تيموثاوس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4" name="Text Box 23"/>
            <p:cNvSpPr txBox="1">
              <a:spLocks noChangeArrowheads="1"/>
            </p:cNvSpPr>
            <p:nvPr/>
          </p:nvSpPr>
          <p:spPr bwMode="auto">
            <a:xfrm rot="16200000">
              <a:off x="4219" y="2394"/>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تيموثاوس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5" name="Text Box 24"/>
            <p:cNvSpPr txBox="1">
              <a:spLocks noChangeArrowheads="1"/>
            </p:cNvSpPr>
            <p:nvPr/>
          </p:nvSpPr>
          <p:spPr bwMode="auto">
            <a:xfrm rot="16200000">
              <a:off x="4825" y="2586"/>
              <a:ext cx="43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تيطس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6" name="Text Box 25"/>
            <p:cNvSpPr txBox="1">
              <a:spLocks noChangeArrowheads="1"/>
            </p:cNvSpPr>
            <p:nvPr/>
          </p:nvSpPr>
          <p:spPr bwMode="auto">
            <a:xfrm rot="16200000">
              <a:off x="5245" y="2414"/>
              <a:ext cx="47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فليمون</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grpSp>
      <p:sp>
        <p:nvSpPr>
          <p:cNvPr id="269320" name="Text Box 26"/>
          <p:cNvSpPr txBox="1">
            <a:spLocks noChangeArrowheads="1"/>
          </p:cNvSpPr>
          <p:nvPr/>
        </p:nvSpPr>
        <p:spPr bwMode="auto">
          <a:xfrm>
            <a:off x="965200" y="4983184"/>
            <a:ext cx="33020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الرسائل العامة</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21" name="Text Box 27"/>
          <p:cNvSpPr txBox="1">
            <a:spLocks noChangeArrowheads="1"/>
          </p:cNvSpPr>
          <p:nvPr/>
        </p:nvSpPr>
        <p:spPr bwMode="auto">
          <a:xfrm>
            <a:off x="7003067" y="4876800"/>
            <a:ext cx="687809" cy="4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النبوة</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22" name="Text Box 28"/>
          <p:cNvSpPr txBox="1">
            <a:spLocks noChangeArrowheads="1"/>
          </p:cNvSpPr>
          <p:nvPr/>
        </p:nvSpPr>
        <p:spPr bwMode="auto">
          <a:xfrm rot="-5400000">
            <a:off x="7095854" y="5901552"/>
            <a:ext cx="540333" cy="400011"/>
          </a:xfrm>
          <a:prstGeom prst="rect">
            <a:avLst/>
          </a:prstGeom>
          <a:solidFill>
            <a:schemeClr val="accent1"/>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رؤيا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269323" name="Group 29"/>
          <p:cNvGrpSpPr>
            <a:grpSpLocks/>
          </p:cNvGrpSpPr>
          <p:nvPr/>
        </p:nvGrpSpPr>
        <p:grpSpPr bwMode="auto">
          <a:xfrm>
            <a:off x="295279" y="5430892"/>
            <a:ext cx="4960934" cy="1030294"/>
            <a:chOff x="186" y="3421"/>
            <a:chExt cx="3125" cy="649"/>
          </a:xfrm>
        </p:grpSpPr>
        <p:sp>
          <p:nvSpPr>
            <p:cNvPr id="269326" name="Text Box 30"/>
            <p:cNvSpPr txBox="1">
              <a:spLocks noChangeArrowheads="1"/>
            </p:cNvSpPr>
            <p:nvPr/>
          </p:nvSpPr>
          <p:spPr bwMode="auto">
            <a:xfrm rot="16200000">
              <a:off x="26" y="3581"/>
              <a:ext cx="571"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7" name="Text Box 31"/>
            <p:cNvSpPr txBox="1">
              <a:spLocks noChangeArrowheads="1"/>
            </p:cNvSpPr>
            <p:nvPr/>
          </p:nvSpPr>
          <p:spPr bwMode="auto">
            <a:xfrm rot="16200000">
              <a:off x="446" y="3666"/>
              <a:ext cx="449"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يعقوب</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8" name="Text Box 32"/>
            <p:cNvSpPr txBox="1">
              <a:spLocks noChangeArrowheads="1"/>
            </p:cNvSpPr>
            <p:nvPr/>
          </p:nvSpPr>
          <p:spPr bwMode="auto">
            <a:xfrm rot="16200000">
              <a:off x="806"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 بطرس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9" name="Text Box 33"/>
            <p:cNvSpPr txBox="1">
              <a:spLocks noChangeArrowheads="1"/>
            </p:cNvSpPr>
            <p:nvPr/>
          </p:nvSpPr>
          <p:spPr bwMode="auto">
            <a:xfrm rot="16200000">
              <a:off x="1209"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 بطرس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0" name="Text Box 34"/>
            <p:cNvSpPr txBox="1">
              <a:spLocks noChangeArrowheads="1"/>
            </p:cNvSpPr>
            <p:nvPr/>
          </p:nvSpPr>
          <p:spPr bwMode="auto">
            <a:xfrm rot="16200000">
              <a:off x="1650"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1" name="Text Box 35"/>
            <p:cNvSpPr txBox="1">
              <a:spLocks noChangeArrowheads="1"/>
            </p:cNvSpPr>
            <p:nvPr/>
          </p:nvSpPr>
          <p:spPr bwMode="auto">
            <a:xfrm rot="16200000">
              <a:off x="2082"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2" name="Text Box 36"/>
            <p:cNvSpPr txBox="1">
              <a:spLocks noChangeArrowheads="1"/>
            </p:cNvSpPr>
            <p:nvPr/>
          </p:nvSpPr>
          <p:spPr bwMode="auto">
            <a:xfrm rot="16200000">
              <a:off x="2515"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3" name="Text Box 37"/>
            <p:cNvSpPr txBox="1">
              <a:spLocks noChangeArrowheads="1"/>
            </p:cNvSpPr>
            <p:nvPr/>
          </p:nvSpPr>
          <p:spPr bwMode="auto">
            <a:xfrm rot="16200000">
              <a:off x="2987" y="3729"/>
              <a:ext cx="396"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يهوذا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269324"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78أ</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0" name="Up Arrow 39"/>
          <p:cNvSpPr/>
          <p:nvPr/>
        </p:nvSpPr>
        <p:spPr>
          <a:xfrm rot="19783294">
            <a:off x="252414" y="2352676"/>
            <a:ext cx="2089150" cy="1439863"/>
          </a:xfrm>
          <a:prstGeom prst="upArrow">
            <a:avLst/>
          </a:prstGeom>
          <a:gradFill rotWithShape="1">
            <a:gsLst>
              <a:gs pos="0">
                <a:srgbClr val="00CC99">
                  <a:tint val="100000"/>
                  <a:shade val="100000"/>
                  <a:satMod val="130000"/>
                </a:srgbClr>
              </a:gs>
              <a:gs pos="100000">
                <a:srgbClr val="00CC99">
                  <a:tint val="50000"/>
                  <a:shade val="100000"/>
                  <a:satMod val="350000"/>
                </a:srgbClr>
              </a:gs>
            </a:gsLst>
            <a:lin ang="16200000" scaled="0"/>
          </a:gradFill>
          <a:ln w="76200" cap="flat" cmpd="sng" algn="ctr">
            <a:solidFill>
              <a:srgbClr val="000000"/>
            </a:solidFill>
            <a:prstDash val="solid"/>
          </a:ln>
          <a:effectLst>
            <a:outerShdw blurRad="40000" dist="23000" dir="5400000" rotWithShape="0">
              <a:srgbClr val="000000">
                <a:alpha val="35000"/>
              </a:srgbClr>
            </a:outerShdw>
          </a:effectLst>
        </p:spPr>
        <p:txBody>
          <a:bodyPr lIns="91341" tIns="45671" rIns="91341" bIns="4567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txBox="1">
            <a:spLocks noChangeArrowheads="1"/>
          </p:cNvSpPr>
          <p:nvPr/>
        </p:nvSpPr>
        <p:spPr bwMode="auto">
          <a:xfrm>
            <a:off x="1" y="21"/>
            <a:ext cx="3419475" cy="181578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341" tIns="45671" rIns="91341" bIns="45671">
            <a:spAutoFit/>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مؤشر داخلي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كتب متى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outerShdw>
                </a:effectLst>
                <a:uLnTx/>
                <a:uFillTx/>
                <a:latin typeface="Arial"/>
                <a:ea typeface="ＭＳ Ｐゴシック" charset="0"/>
                <a:cs typeface="Arial"/>
              </a:rPr>
              <a:t>لليهود</a:t>
            </a: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271362" name="Rectangle 3"/>
          <p:cNvSpPr>
            <a:spLocks noGrp="1" noChangeArrowheads="1"/>
          </p:cNvSpPr>
          <p:nvPr>
            <p:ph type="subTitle" idx="1"/>
          </p:nvPr>
        </p:nvSpPr>
        <p:spPr>
          <a:xfrm>
            <a:off x="3324225" y="481013"/>
            <a:ext cx="5784850" cy="6477000"/>
          </a:xfrm>
        </p:spPr>
        <p:txBody>
          <a:bodyPr/>
          <a:lstStyle/>
          <a:p>
            <a:pPr eaLnBrk="1" hangingPunct="1"/>
            <a:r>
              <a:rPr lang="ar-JO" altLang="ja-JP" sz="2800" b="1" dirty="0">
                <a:latin typeface="Arial" charset="0"/>
                <a:ea typeface="ＭＳ Ｐゴシック" charset="0"/>
                <a:cs typeface="ＭＳ Ｐゴシック" charset="0"/>
              </a:rPr>
              <a:t>أصدر </a:t>
            </a:r>
            <a:r>
              <a:rPr lang="ar-JO" altLang="ja-JP" sz="2800" b="1" dirty="0">
                <a:solidFill>
                  <a:srgbClr val="FFFF00"/>
                </a:solidFill>
                <a:latin typeface="Arial" charset="0"/>
                <a:ea typeface="ＭＳ Ｐゴシック" charset="0"/>
                <a:cs typeface="ＭＳ Ｐゴシック" charset="0"/>
              </a:rPr>
              <a:t>متى</a:t>
            </a:r>
            <a:r>
              <a:rPr lang="ar-JO" altLang="ja-JP" sz="2800" b="1" dirty="0">
                <a:latin typeface="Arial" charset="0"/>
                <a:ea typeface="ＭＳ Ｐゴシック" charset="0"/>
                <a:cs typeface="ＭＳ Ｐゴシック" charset="0"/>
              </a:rPr>
              <a:t> إنجيلاً مكتوباً بين اليهود بلغتهم الخاصة </a:t>
            </a:r>
            <a:r>
              <a:rPr lang="ar-JO" altLang="ja-JP" sz="2800" b="1" dirty="0">
                <a:latin typeface="Arial" pitchFamily="34" charset="0"/>
                <a:ea typeface="ＭＳ Ｐゴシック" charset="0"/>
                <a:cs typeface="Arial" pitchFamily="34" charset="0"/>
              </a:rPr>
              <a:t>بينما كان بطرس و بولس يخدمون في روما </a:t>
            </a:r>
            <a:r>
              <a:rPr lang="ar-JO" altLang="ja-JP" sz="2800" b="1" dirty="0">
                <a:solidFill>
                  <a:srgbClr val="FFFF00"/>
                </a:solidFill>
                <a:latin typeface="Arial" pitchFamily="34" charset="0"/>
                <a:ea typeface="ＭＳ Ｐゴシック" charset="0"/>
                <a:cs typeface="Arial" pitchFamily="34" charset="0"/>
              </a:rPr>
              <a:t>(60-68م) </a:t>
            </a:r>
            <a:r>
              <a:rPr lang="ar-JO" altLang="ja-JP" sz="2800" b="1" dirty="0">
                <a:latin typeface="Arial" pitchFamily="34" charset="0"/>
                <a:ea typeface="ＭＳ Ｐゴシック" charset="0"/>
                <a:cs typeface="Arial" pitchFamily="34" charset="0"/>
              </a:rPr>
              <a:t>و يضعون أساسات الكنيسة</a:t>
            </a:r>
            <a:endParaRPr lang="en-US" altLang="ja-JP" sz="2800" b="1" dirty="0">
              <a:latin typeface="Arial" pitchFamily="34" charset="0"/>
              <a:ea typeface="ＭＳ Ｐゴシック" charset="0"/>
              <a:cs typeface="Arial" pitchFamily="34" charset="0"/>
            </a:endParaRPr>
          </a:p>
          <a:p>
            <a:pPr eaLnBrk="1" hangingPunct="1"/>
            <a:r>
              <a:rPr lang="ar-JO" altLang="ja-JP" sz="2800" b="1" dirty="0">
                <a:latin typeface="Arial" pitchFamily="34" charset="0"/>
                <a:ea typeface="ＭＳ Ｐゴシック" charset="0"/>
                <a:cs typeface="Arial" pitchFamily="34" charset="0"/>
              </a:rPr>
              <a:t>بعد استشهادهما </a:t>
            </a:r>
            <a:r>
              <a:rPr lang="ar-JO" altLang="ja-JP" sz="2800" b="1" dirty="0">
                <a:solidFill>
                  <a:srgbClr val="FFFF00"/>
                </a:solidFill>
                <a:latin typeface="Arial" pitchFamily="34" charset="0"/>
                <a:ea typeface="ＭＳ Ｐゴシック" charset="0"/>
                <a:cs typeface="Arial" pitchFamily="34" charset="0"/>
              </a:rPr>
              <a:t>(بعد 68 م) </a:t>
            </a:r>
            <a:r>
              <a:rPr lang="ar-JO" altLang="ja-JP" sz="2800" b="1" dirty="0">
                <a:latin typeface="Arial" pitchFamily="34" charset="0"/>
                <a:ea typeface="ＭＳ Ｐゴシック" charset="0"/>
                <a:cs typeface="Arial" pitchFamily="34" charset="0"/>
              </a:rPr>
              <a:t>نجد أن </a:t>
            </a:r>
            <a:r>
              <a:rPr lang="ar-JO" altLang="ja-JP" sz="2800" b="1" dirty="0">
                <a:solidFill>
                  <a:srgbClr val="FFFF00"/>
                </a:solidFill>
                <a:latin typeface="Arial" pitchFamily="34" charset="0"/>
                <a:ea typeface="ＭＳ Ｐゴシック" charset="0"/>
                <a:cs typeface="Arial" pitchFamily="34" charset="0"/>
              </a:rPr>
              <a:t>مرقس</a:t>
            </a:r>
            <a:r>
              <a:rPr lang="ar-JO" altLang="ja-JP" sz="2800" b="1" dirty="0">
                <a:latin typeface="Arial" pitchFamily="34" charset="0"/>
                <a:ea typeface="ＭＳ Ｐゴシック" charset="0"/>
                <a:cs typeface="Arial" pitchFamily="34" charset="0"/>
              </a:rPr>
              <a:t> تلميذ و مترجم بطرس سلم لنا كتابة ما سمعه من بطرس</a:t>
            </a:r>
            <a:endParaRPr lang="en-US" altLang="ja-JP" sz="2800" b="1" dirty="0">
              <a:latin typeface="Arial" charset="0"/>
              <a:ea typeface="ＭＳ Ｐゴシック" charset="0"/>
              <a:cs typeface="ＭＳ Ｐゴシック" charset="0"/>
            </a:endParaRPr>
          </a:p>
          <a:p>
            <a:pPr eaLnBrk="1" hangingPunct="1"/>
            <a:r>
              <a:rPr lang="ar-JO" altLang="ja-JP" sz="2800" b="1" dirty="0">
                <a:solidFill>
                  <a:srgbClr val="FFFF00"/>
                </a:solidFill>
                <a:latin typeface="Arial" charset="0"/>
                <a:ea typeface="ＭＳ Ｐゴシック" charset="0"/>
                <a:cs typeface="ＭＳ Ｐゴシック" charset="0"/>
              </a:rPr>
              <a:t>لوقا </a:t>
            </a:r>
            <a:r>
              <a:rPr lang="ar-JO" altLang="ja-JP" sz="2800" b="1" dirty="0">
                <a:latin typeface="Arial" charset="0"/>
                <a:ea typeface="ＭＳ Ｐゴシック" charset="0"/>
                <a:cs typeface="ＭＳ Ｐゴシック" charset="0"/>
              </a:rPr>
              <a:t>أيضاً رفيق بولس سجل الإنجيل الذي قدم من خلاله </a:t>
            </a:r>
            <a:r>
              <a:rPr lang="ar-JO" altLang="ja-JP" sz="2800" b="1" dirty="0">
                <a:solidFill>
                  <a:srgbClr val="FFFF00"/>
                </a:solidFill>
                <a:latin typeface="Arial" charset="0"/>
                <a:ea typeface="ＭＳ Ｐゴシック" charset="0"/>
                <a:cs typeface="ＭＳ Ｐゴシック" charset="0"/>
              </a:rPr>
              <a:t>(بدون تاريخ)</a:t>
            </a:r>
            <a:endParaRPr lang="ar-JO" altLang="ja-JP" sz="2800" b="1" dirty="0">
              <a:latin typeface="Arial" charset="0"/>
              <a:ea typeface="ＭＳ Ｐゴシック" charset="0"/>
              <a:cs typeface="ＭＳ Ｐゴシック" charset="0"/>
            </a:endParaRPr>
          </a:p>
          <a:p>
            <a:pPr eaLnBrk="1" hangingPunct="1"/>
            <a:r>
              <a:rPr lang="ar-JO" sz="2800" b="1" dirty="0">
                <a:latin typeface="Arial" charset="0"/>
                <a:ea typeface="ＭＳ Ｐゴシック" charset="0"/>
                <a:cs typeface="ＭＳ Ｐゴシック" charset="0"/>
              </a:rPr>
              <a:t>بعد ذلك </a:t>
            </a:r>
            <a:r>
              <a:rPr lang="ar-JO" sz="2800" b="1" dirty="0">
                <a:solidFill>
                  <a:srgbClr val="FFFF00"/>
                </a:solidFill>
                <a:latin typeface="Arial" charset="0"/>
                <a:ea typeface="ＭＳ Ｐゴシック" charset="0"/>
                <a:cs typeface="ＭＳ Ｐゴシック" charset="0"/>
              </a:rPr>
              <a:t>(بعد 68) </a:t>
            </a:r>
            <a:r>
              <a:rPr lang="ar-JO" sz="2800" b="1" dirty="0">
                <a:latin typeface="Arial" charset="0"/>
                <a:ea typeface="ＭＳ Ｐゴシック" charset="0"/>
                <a:cs typeface="ＭＳ Ｐゴシック" charset="0"/>
              </a:rPr>
              <a:t>نجد </a:t>
            </a:r>
            <a:r>
              <a:rPr lang="ar-JO" sz="2800" b="1" dirty="0">
                <a:solidFill>
                  <a:srgbClr val="FFFF00"/>
                </a:solidFill>
                <a:latin typeface="Arial" charset="0"/>
                <a:ea typeface="ＭＳ Ｐゴシック" charset="0"/>
                <a:cs typeface="ＭＳ Ｐゴシック" charset="0"/>
              </a:rPr>
              <a:t>يوحنا</a:t>
            </a:r>
            <a:r>
              <a:rPr lang="ar-JO" sz="2800" b="1" dirty="0">
                <a:latin typeface="Arial" charset="0"/>
                <a:ea typeface="ＭＳ Ｐゴシック" charset="0"/>
                <a:cs typeface="ＭＳ Ｐゴシック" charset="0"/>
              </a:rPr>
              <a:t> تلميذ الرب الذي وضعرأسه على صدر الرب كتب هو نفسه إنجيلاً خلال إقامته في أفسس في آسيا</a:t>
            </a:r>
            <a:endParaRPr lang="en-US" sz="2800" b="1" dirty="0">
              <a:latin typeface="Arial" charset="0"/>
              <a:ea typeface="ＭＳ Ｐゴシック" charset="0"/>
              <a:cs typeface="ＭＳ Ｐゴシック" charset="0"/>
            </a:endParaRPr>
          </a:p>
        </p:txBody>
      </p:sp>
      <p:pic>
        <p:nvPicPr>
          <p:cNvPr id="271363"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25" y="2276475"/>
            <a:ext cx="315595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1364" name="Rectangle 2"/>
          <p:cNvSpPr>
            <a:spLocks noGrp="1" noChangeArrowheads="1"/>
          </p:cNvSpPr>
          <p:nvPr>
            <p:ph type="ctrTitle"/>
          </p:nvPr>
        </p:nvSpPr>
        <p:spPr>
          <a:xfrm>
            <a:off x="107950" y="5373688"/>
            <a:ext cx="3240088" cy="1066800"/>
          </a:xfrm>
          <a:solidFill>
            <a:schemeClr val="bg1"/>
          </a:solidFill>
        </p:spPr>
        <p:txBody>
          <a:bodyPr/>
          <a:lstStyle/>
          <a:p>
            <a:pPr eaLnBrk="1" hangingPunct="1"/>
            <a:r>
              <a:rPr lang="ar-JO" sz="3600" b="1" dirty="0">
                <a:solidFill>
                  <a:srgbClr val="FFFFFF"/>
                </a:solidFill>
                <a:latin typeface="Arial Black" charset="0"/>
                <a:ea typeface="ＭＳ Ｐゴシック" charset="0"/>
                <a:cs typeface="ＭＳ Ｐゴシック" charset="0"/>
              </a:rPr>
              <a:t>إيريناوس</a:t>
            </a:r>
            <a:r>
              <a:rPr lang="en-US" sz="3600" b="1" dirty="0">
                <a:solidFill>
                  <a:srgbClr val="FFFFFF"/>
                </a:solidFill>
                <a:latin typeface="Arial Black" charset="0"/>
                <a:ea typeface="ＭＳ Ｐゴシック" charset="0"/>
                <a:cs typeface="ＭＳ Ｐゴシック" charset="0"/>
              </a:rPr>
              <a:t> </a:t>
            </a:r>
            <a:br>
              <a:rPr lang="en-US" sz="3600" b="1" dirty="0">
                <a:solidFill>
                  <a:srgbClr val="FFFFFF"/>
                </a:solidFill>
                <a:latin typeface="Arial Black" charset="0"/>
                <a:ea typeface="ＭＳ Ｐゴシック" charset="0"/>
                <a:cs typeface="ＭＳ Ｐゴシック" charset="0"/>
              </a:rPr>
            </a:br>
            <a:r>
              <a:rPr lang="ar-JO" sz="2800" b="1" dirty="0">
                <a:solidFill>
                  <a:srgbClr val="FFFFFF"/>
                </a:solidFill>
                <a:latin typeface="Arial Black" charset="0"/>
                <a:ea typeface="ＭＳ Ｐゴシック" charset="0"/>
                <a:cs typeface="ＭＳ Ｐゴシック" charset="0"/>
              </a:rPr>
              <a:t>180 م</a:t>
            </a:r>
            <a:endParaRPr lang="en-US" b="1" dirty="0">
              <a:solidFill>
                <a:srgbClr val="FFFFFF"/>
              </a:solidFill>
              <a:latin typeface="Arial Black" charset="0"/>
              <a:ea typeface="ＭＳ Ｐゴシック" charset="0"/>
              <a:cs typeface="ＭＳ Ｐゴシック" charset="0"/>
            </a:endParaRPr>
          </a:p>
        </p:txBody>
      </p:sp>
      <p:sp>
        <p:nvSpPr>
          <p:cNvPr id="271365" name="Rectangle 4"/>
          <p:cNvSpPr>
            <a:spLocks noChangeArrowheads="1"/>
          </p:cNvSpPr>
          <p:nvPr/>
        </p:nvSpPr>
        <p:spPr bwMode="auto">
          <a:xfrm>
            <a:off x="114300" y="6367465"/>
            <a:ext cx="3200400" cy="5175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000" b="1" i="1" u="none" strike="noStrike" kern="1200" cap="none" spc="0" normalizeH="0" baseline="0" noProof="0" dirty="0">
                <a:ln>
                  <a:noFill/>
                </a:ln>
                <a:solidFill>
                  <a:srgbClr val="FFFFFF"/>
                </a:solidFill>
                <a:effectLst/>
                <a:uLnTx/>
                <a:uFillTx/>
                <a:latin typeface="Arial" charset="0"/>
                <a:ea typeface="ＭＳ Ｐゴシック" charset="0"/>
              </a:rPr>
              <a:t>ضد الهرطقات 3: 1</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71366"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6"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7"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8"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5749"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0" name="Text Box 7"/>
          <p:cNvSpPr txBox="1">
            <a:spLocks noChangeArrowheads="1"/>
          </p:cNvSpPr>
          <p:nvPr/>
        </p:nvSpPr>
        <p:spPr bwMode="auto">
          <a:xfrm>
            <a:off x="0" y="5791200"/>
            <a:ext cx="1219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القرن الأول</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1"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325 م</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2" name="Rectangle 9"/>
          <p:cNvSpPr>
            <a:spLocks noGrp="1" noChangeArrowheads="1"/>
          </p:cNvSpPr>
          <p:nvPr>
            <p:ph type="ctrTitle"/>
          </p:nvPr>
        </p:nvSpPr>
        <p:spPr>
          <a:xfrm>
            <a:off x="762000" y="-76200"/>
            <a:ext cx="7772400" cy="838200"/>
          </a:xfrm>
        </p:spPr>
        <p:txBody>
          <a:bodyPr/>
          <a:lstStyle/>
          <a:p>
            <a:pPr algn="r" eaLnBrk="1" hangingPunct="1"/>
            <a:r>
              <a:rPr lang="en-US" dirty="0">
                <a:latin typeface="Arial Black" charset="0"/>
                <a:ea typeface="ＭＳ Ｐゴシック" charset="0"/>
                <a:cs typeface="ＭＳ Ｐゴシック" charset="0"/>
              </a:rPr>
              <a:t>Clearing History</a:t>
            </a:r>
          </a:p>
        </p:txBody>
      </p:sp>
      <p:sp>
        <p:nvSpPr>
          <p:cNvPr id="415753" name="Text Box 10"/>
          <p:cNvSpPr txBox="1">
            <a:spLocks noChangeArrowheads="1"/>
          </p:cNvSpPr>
          <p:nvPr/>
        </p:nvSpPr>
        <p:spPr bwMode="auto">
          <a:xfrm>
            <a:off x="-304800" y="4010025"/>
            <a:ext cx="19812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متى</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مرقس</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لوقا</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يوحنا</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4"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مجمع نيقية</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5"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6"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أفراد</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7" name="Text Box 14"/>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برنابا المزيف (70-130)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8" name="Text Box 15"/>
          <p:cNvSpPr txBox="1">
            <a:spLocks noChangeArrowheads="1"/>
          </p:cNvSpPr>
          <p:nvPr/>
        </p:nvSpPr>
        <p:spPr bwMode="auto">
          <a:xfrm>
            <a:off x="76200" y="2286000"/>
            <a:ext cx="1752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X= </a:t>
            </a:r>
            <a:r>
              <a:rPr kumimoji="0" lang="ar-JO" sz="1800" b="1" i="0" u="none" strike="noStrike" kern="1200" cap="none" spc="0" normalizeH="0" baseline="0" noProof="0" dirty="0">
                <a:ln>
                  <a:noFill/>
                </a:ln>
                <a:solidFill>
                  <a:srgbClr val="FFFFFF"/>
                </a:solidFill>
                <a:effectLst/>
                <a:uLnTx/>
                <a:uFillTx/>
                <a:latin typeface="Arial" charset="0"/>
                <a:ea typeface="ＭＳ Ｐゴシック" charset="0"/>
              </a:rPr>
              <a:t>الإستشهاد أو التلميح</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9" name="Text Box 16"/>
          <p:cNvSpPr txBox="1">
            <a:spLocks noChangeArrowheads="1"/>
          </p:cNvSpPr>
          <p:nvPr/>
        </p:nvSpPr>
        <p:spPr bwMode="auto">
          <a:xfrm>
            <a:off x="76200" y="2971800"/>
            <a:ext cx="1752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O= </a:t>
            </a:r>
            <a:r>
              <a:rPr kumimoji="0" lang="ar-JO" sz="1800" b="1" i="0" u="none" strike="noStrike" kern="1200" cap="none" spc="0" normalizeH="0" baseline="0" noProof="0" dirty="0">
                <a:ln>
                  <a:noFill/>
                </a:ln>
                <a:solidFill>
                  <a:srgbClr val="FFFFFF"/>
                </a:solidFill>
                <a:effectLst/>
                <a:uLnTx/>
                <a:uFillTx/>
                <a:latin typeface="Arial" charset="0"/>
                <a:ea typeface="ＭＳ Ｐゴシック" charset="0"/>
              </a:rPr>
              <a:t>سميت بأنها أصلية</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0" name="Text Box 17"/>
          <p:cNvSpPr txBox="1">
            <a:spLocks noChangeArrowheads="1"/>
          </p:cNvSpPr>
          <p:nvPr/>
        </p:nvSpPr>
        <p:spPr bwMode="auto">
          <a:xfrm>
            <a:off x="1403350"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1" name="Text Box 18"/>
          <p:cNvSpPr txBox="1">
            <a:spLocks noChangeArrowheads="1"/>
          </p:cNvSpPr>
          <p:nvPr/>
        </p:nvSpPr>
        <p:spPr bwMode="auto">
          <a:xfrm>
            <a:off x="1403350"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2" name="Text Box 19"/>
          <p:cNvSpPr txBox="1">
            <a:spLocks noChangeArrowheads="1"/>
          </p:cNvSpPr>
          <p:nvPr/>
        </p:nvSpPr>
        <p:spPr bwMode="auto">
          <a:xfrm>
            <a:off x="1403350"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3" name="Text Box 20"/>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أكليمندس الروماني (95-97)</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4" name="Text Box 21"/>
          <p:cNvSpPr txBox="1">
            <a:spLocks noChangeArrowheads="1"/>
          </p:cNvSpPr>
          <p:nvPr/>
        </p:nvSpPr>
        <p:spPr bwMode="auto">
          <a:xfrm>
            <a:off x="17621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5" name="Text Box 22"/>
          <p:cNvSpPr txBox="1">
            <a:spLocks noChangeArrowheads="1"/>
          </p:cNvSpPr>
          <p:nvPr/>
        </p:nvSpPr>
        <p:spPr bwMode="auto">
          <a:xfrm>
            <a:off x="1762125"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6" name="Text Box 23"/>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بوليكاربوس (110-150)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7" name="Text Box 24"/>
          <p:cNvSpPr txBox="1">
            <a:spLocks noChangeArrowheads="1"/>
          </p:cNvSpPr>
          <p:nvPr/>
        </p:nvSpPr>
        <p:spPr bwMode="auto">
          <a:xfrm>
            <a:off x="21304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8" name="Text Box 25"/>
          <p:cNvSpPr txBox="1">
            <a:spLocks noChangeArrowheads="1"/>
          </p:cNvSpPr>
          <p:nvPr/>
        </p:nvSpPr>
        <p:spPr bwMode="auto">
          <a:xfrm>
            <a:off x="2130425"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9" name="Text Box 26"/>
          <p:cNvSpPr txBox="1">
            <a:spLocks noChangeArrowheads="1"/>
          </p:cNvSpPr>
          <p:nvPr/>
        </p:nvSpPr>
        <p:spPr bwMode="auto">
          <a:xfrm>
            <a:off x="2130425"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0" name="Text Box 27"/>
          <p:cNvSpPr txBox="1">
            <a:spLocks noChangeArrowheads="1"/>
          </p:cNvSpPr>
          <p:nvPr/>
        </p:nvSpPr>
        <p:spPr bwMode="auto">
          <a:xfrm>
            <a:off x="2130425"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1" name="Text Box 28"/>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هرماس (115-140)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2" name="Text Box 29"/>
          <p:cNvSpPr txBox="1">
            <a:spLocks noChangeArrowheads="1"/>
          </p:cNvSpPr>
          <p:nvPr/>
        </p:nvSpPr>
        <p:spPr bwMode="auto">
          <a:xfrm>
            <a:off x="24860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3" name="Text Box 30"/>
          <p:cNvSpPr txBox="1">
            <a:spLocks noChangeArrowheads="1"/>
          </p:cNvSpPr>
          <p:nvPr/>
        </p:nvSpPr>
        <p:spPr bwMode="auto">
          <a:xfrm>
            <a:off x="2486025"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4"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الديداخي (120-150)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5" name="Text Box 32"/>
          <p:cNvSpPr txBox="1">
            <a:spLocks noChangeArrowheads="1"/>
          </p:cNvSpPr>
          <p:nvPr/>
        </p:nvSpPr>
        <p:spPr bwMode="auto">
          <a:xfrm>
            <a:off x="2844800"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6" name="Text Box 33"/>
          <p:cNvSpPr txBox="1">
            <a:spLocks noChangeArrowheads="1"/>
          </p:cNvSpPr>
          <p:nvPr/>
        </p:nvSpPr>
        <p:spPr bwMode="auto">
          <a:xfrm>
            <a:off x="2844800"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7" name="Text Box 34"/>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بابياس (130-140)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8" name="Text Box 35"/>
          <p:cNvSpPr txBox="1">
            <a:spLocks noChangeArrowheads="1"/>
          </p:cNvSpPr>
          <p:nvPr/>
        </p:nvSpPr>
        <p:spPr bwMode="auto">
          <a:xfrm>
            <a:off x="3213100"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9" name="Text Box 36"/>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إيريناوس (130-202)</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80" name="Text Box 37"/>
          <p:cNvSpPr txBox="1">
            <a:spLocks noChangeArrowheads="1"/>
          </p:cNvSpPr>
          <p:nvPr/>
        </p:nvSpPr>
        <p:spPr bwMode="auto">
          <a:xfrm>
            <a:off x="3605213"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1" name="Text Box 38"/>
          <p:cNvSpPr txBox="1">
            <a:spLocks noChangeArrowheads="1"/>
          </p:cNvSpPr>
          <p:nvPr/>
        </p:nvSpPr>
        <p:spPr bwMode="auto">
          <a:xfrm>
            <a:off x="3605213"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2" name="Text Box 39"/>
          <p:cNvSpPr txBox="1">
            <a:spLocks noChangeArrowheads="1"/>
          </p:cNvSpPr>
          <p:nvPr/>
        </p:nvSpPr>
        <p:spPr bwMode="auto">
          <a:xfrm>
            <a:off x="3605213"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3" name="Text Box 40"/>
          <p:cNvSpPr txBox="1">
            <a:spLocks noChangeArrowheads="1"/>
          </p:cNvSpPr>
          <p:nvPr/>
        </p:nvSpPr>
        <p:spPr bwMode="auto">
          <a:xfrm>
            <a:off x="3605213"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3"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جاستن الشهيد (150-155)</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794" name="Text Box 42"/>
          <p:cNvSpPr txBox="1">
            <a:spLocks noChangeArrowheads="1"/>
          </p:cNvSpPr>
          <p:nvPr/>
        </p:nvSpPr>
        <p:spPr bwMode="auto">
          <a:xfrm>
            <a:off x="39639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5" name="Text Box 43"/>
          <p:cNvSpPr txBox="1">
            <a:spLocks noChangeArrowheads="1"/>
          </p:cNvSpPr>
          <p:nvPr/>
        </p:nvSpPr>
        <p:spPr bwMode="auto">
          <a:xfrm>
            <a:off x="39639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6" name="Text Box 44"/>
          <p:cNvSpPr txBox="1">
            <a:spLocks noChangeArrowheads="1"/>
          </p:cNvSpPr>
          <p:nvPr/>
        </p:nvSpPr>
        <p:spPr bwMode="auto">
          <a:xfrm>
            <a:off x="39639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7" name="Text Box 45"/>
          <p:cNvSpPr txBox="1">
            <a:spLocks noChangeArrowheads="1"/>
          </p:cNvSpPr>
          <p:nvPr/>
        </p:nvSpPr>
        <p:spPr bwMode="auto">
          <a:xfrm>
            <a:off x="39639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8"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أوريجانوس (185-254)</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799" name="Text Box 47"/>
          <p:cNvSpPr txBox="1">
            <a:spLocks noChangeArrowheads="1"/>
          </p:cNvSpPr>
          <p:nvPr/>
        </p:nvSpPr>
        <p:spPr bwMode="auto">
          <a:xfrm>
            <a:off x="43322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0" name="Text Box 48"/>
          <p:cNvSpPr txBox="1">
            <a:spLocks noChangeArrowheads="1"/>
          </p:cNvSpPr>
          <p:nvPr/>
        </p:nvSpPr>
        <p:spPr bwMode="auto">
          <a:xfrm>
            <a:off x="43322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1" name="Text Box 49"/>
          <p:cNvSpPr txBox="1">
            <a:spLocks noChangeArrowheads="1"/>
          </p:cNvSpPr>
          <p:nvPr/>
        </p:nvSpPr>
        <p:spPr bwMode="auto">
          <a:xfrm>
            <a:off x="43322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2" name="Text Box 50"/>
          <p:cNvSpPr txBox="1">
            <a:spLocks noChangeArrowheads="1"/>
          </p:cNvSpPr>
          <p:nvPr/>
        </p:nvSpPr>
        <p:spPr bwMode="auto">
          <a:xfrm>
            <a:off x="43322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3" name="Text Box 51"/>
          <p:cNvSpPr txBox="1">
            <a:spLocks noChangeArrowheads="1"/>
          </p:cNvSpPr>
          <p:nvPr/>
        </p:nvSpPr>
        <p:spPr bwMode="auto">
          <a:xfrm rot="-2783676">
            <a:off x="4138613" y="2257395"/>
            <a:ext cx="3886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كيرلس الأورشليمي (315-386)</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804" name="Text Box 52"/>
          <p:cNvSpPr txBox="1">
            <a:spLocks noChangeArrowheads="1"/>
          </p:cNvSpPr>
          <p:nvPr/>
        </p:nvSpPr>
        <p:spPr bwMode="auto">
          <a:xfrm>
            <a:off x="46878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5" name="Text Box 53"/>
          <p:cNvSpPr txBox="1">
            <a:spLocks noChangeArrowheads="1"/>
          </p:cNvSpPr>
          <p:nvPr/>
        </p:nvSpPr>
        <p:spPr bwMode="auto">
          <a:xfrm>
            <a:off x="46878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6" name="Text Box 54"/>
          <p:cNvSpPr txBox="1">
            <a:spLocks noChangeArrowheads="1"/>
          </p:cNvSpPr>
          <p:nvPr/>
        </p:nvSpPr>
        <p:spPr bwMode="auto">
          <a:xfrm>
            <a:off x="46878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7" name="Text Box 55"/>
          <p:cNvSpPr txBox="1">
            <a:spLocks noChangeArrowheads="1"/>
          </p:cNvSpPr>
          <p:nvPr/>
        </p:nvSpPr>
        <p:spPr bwMode="auto">
          <a:xfrm>
            <a:off x="46878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8"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ماركيون (140)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09" name="Text Box 57"/>
          <p:cNvSpPr txBox="1">
            <a:spLocks noChangeArrowheads="1"/>
          </p:cNvSpPr>
          <p:nvPr/>
        </p:nvSpPr>
        <p:spPr bwMode="auto">
          <a:xfrm>
            <a:off x="5105400" y="474186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0"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مورتنيان (170)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11" name="Text Box 59"/>
          <p:cNvSpPr txBox="1">
            <a:spLocks noChangeArrowheads="1"/>
          </p:cNvSpPr>
          <p:nvPr/>
        </p:nvSpPr>
        <p:spPr bwMode="auto">
          <a:xfrm>
            <a:off x="5486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2" name="Text Box 60"/>
          <p:cNvSpPr txBox="1">
            <a:spLocks noChangeArrowheads="1"/>
          </p:cNvSpPr>
          <p:nvPr/>
        </p:nvSpPr>
        <p:spPr bwMode="auto">
          <a:xfrm>
            <a:off x="5486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3" name="Text Box 61"/>
          <p:cNvSpPr txBox="1">
            <a:spLocks noChangeArrowheads="1"/>
          </p:cNvSpPr>
          <p:nvPr/>
        </p:nvSpPr>
        <p:spPr bwMode="auto">
          <a:xfrm>
            <a:off x="5473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4" name="Text Box 62"/>
          <p:cNvSpPr txBox="1">
            <a:spLocks noChangeArrowheads="1"/>
          </p:cNvSpPr>
          <p:nvPr/>
        </p:nvSpPr>
        <p:spPr bwMode="auto">
          <a:xfrm>
            <a:off x="5486400" y="51165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5"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باركوخيو (206)</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16" name="Text Box 64"/>
          <p:cNvSpPr txBox="1">
            <a:spLocks noChangeArrowheads="1"/>
          </p:cNvSpPr>
          <p:nvPr/>
        </p:nvSpPr>
        <p:spPr bwMode="auto">
          <a:xfrm>
            <a:off x="5867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7" name="Text Box 65"/>
          <p:cNvSpPr txBox="1">
            <a:spLocks noChangeArrowheads="1"/>
          </p:cNvSpPr>
          <p:nvPr/>
        </p:nvSpPr>
        <p:spPr bwMode="auto">
          <a:xfrm>
            <a:off x="5867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8" name="Text Box 66"/>
          <p:cNvSpPr txBox="1">
            <a:spLocks noChangeArrowheads="1"/>
          </p:cNvSpPr>
          <p:nvPr/>
        </p:nvSpPr>
        <p:spPr bwMode="auto">
          <a:xfrm>
            <a:off x="5854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9" name="Text Box 67"/>
          <p:cNvSpPr txBox="1">
            <a:spLocks noChangeArrowheads="1"/>
          </p:cNvSpPr>
          <p:nvPr/>
        </p:nvSpPr>
        <p:spPr bwMode="auto">
          <a:xfrm>
            <a:off x="5867400" y="511333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0"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الرسولي (300)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21" name="Text Box 69"/>
          <p:cNvSpPr txBox="1">
            <a:spLocks noChangeArrowheads="1"/>
          </p:cNvSpPr>
          <p:nvPr/>
        </p:nvSpPr>
        <p:spPr bwMode="auto">
          <a:xfrm>
            <a:off x="6248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2" name="Text Box 70"/>
          <p:cNvSpPr txBox="1">
            <a:spLocks noChangeArrowheads="1"/>
          </p:cNvSpPr>
          <p:nvPr/>
        </p:nvSpPr>
        <p:spPr bwMode="auto">
          <a:xfrm>
            <a:off x="6248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3" name="Text Box 71"/>
          <p:cNvSpPr txBox="1">
            <a:spLocks noChangeArrowheads="1"/>
          </p:cNvSpPr>
          <p:nvPr/>
        </p:nvSpPr>
        <p:spPr bwMode="auto">
          <a:xfrm>
            <a:off x="6235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4" name="Text Box 72"/>
          <p:cNvSpPr txBox="1">
            <a:spLocks noChangeArrowheads="1"/>
          </p:cNvSpPr>
          <p:nvPr/>
        </p:nvSpPr>
        <p:spPr bwMode="auto">
          <a:xfrm>
            <a:off x="6248400" y="511333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5" name="Text Box 73"/>
          <p:cNvSpPr txBox="1">
            <a:spLocks noChangeArrowheads="1"/>
          </p:cNvSpPr>
          <p:nvPr/>
        </p:nvSpPr>
        <p:spPr bwMode="auto">
          <a:xfrm rot="-2783676">
            <a:off x="6180138" y="2258983"/>
            <a:ext cx="3886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تاتيانوس دياتيسيرون (170)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26" name="Text Box 74"/>
          <p:cNvSpPr txBox="1">
            <a:spLocks noChangeArrowheads="1"/>
          </p:cNvSpPr>
          <p:nvPr/>
        </p:nvSpPr>
        <p:spPr bwMode="auto">
          <a:xfrm>
            <a:off x="6654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7" name="Text Box 75"/>
          <p:cNvSpPr txBox="1">
            <a:spLocks noChangeArrowheads="1"/>
          </p:cNvSpPr>
          <p:nvPr/>
        </p:nvSpPr>
        <p:spPr bwMode="auto">
          <a:xfrm>
            <a:off x="6654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8" name="Text Box 76"/>
          <p:cNvSpPr txBox="1">
            <a:spLocks noChangeArrowheads="1"/>
          </p:cNvSpPr>
          <p:nvPr/>
        </p:nvSpPr>
        <p:spPr bwMode="auto">
          <a:xfrm>
            <a:off x="6654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9" name="Text Box 77"/>
          <p:cNvSpPr txBox="1">
            <a:spLocks noChangeArrowheads="1"/>
          </p:cNvSpPr>
          <p:nvPr/>
        </p:nvSpPr>
        <p:spPr bwMode="auto">
          <a:xfrm>
            <a:off x="6667500" y="50942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0"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اللاتينية القديمة (150-170)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31" name="Text Box 79"/>
          <p:cNvSpPr txBox="1">
            <a:spLocks noChangeArrowheads="1"/>
          </p:cNvSpPr>
          <p:nvPr/>
        </p:nvSpPr>
        <p:spPr bwMode="auto">
          <a:xfrm>
            <a:off x="7035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2" name="Text Box 80"/>
          <p:cNvSpPr txBox="1">
            <a:spLocks noChangeArrowheads="1"/>
          </p:cNvSpPr>
          <p:nvPr/>
        </p:nvSpPr>
        <p:spPr bwMode="auto">
          <a:xfrm>
            <a:off x="7035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3" name="Text Box 81"/>
          <p:cNvSpPr txBox="1">
            <a:spLocks noChangeArrowheads="1"/>
          </p:cNvSpPr>
          <p:nvPr/>
        </p:nvSpPr>
        <p:spPr bwMode="auto">
          <a:xfrm>
            <a:off x="7035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4" name="Text Box 82"/>
          <p:cNvSpPr txBox="1">
            <a:spLocks noChangeArrowheads="1"/>
          </p:cNvSpPr>
          <p:nvPr/>
        </p:nvSpPr>
        <p:spPr bwMode="auto">
          <a:xfrm>
            <a:off x="7048500" y="50911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5" name="Text Box 83"/>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السريانية القديمة (200)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36" name="Text Box 84"/>
          <p:cNvSpPr txBox="1">
            <a:spLocks noChangeArrowheads="1"/>
          </p:cNvSpPr>
          <p:nvPr/>
        </p:nvSpPr>
        <p:spPr bwMode="auto">
          <a:xfrm>
            <a:off x="7416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7" name="Text Box 85"/>
          <p:cNvSpPr txBox="1">
            <a:spLocks noChangeArrowheads="1"/>
          </p:cNvSpPr>
          <p:nvPr/>
        </p:nvSpPr>
        <p:spPr bwMode="auto">
          <a:xfrm>
            <a:off x="7416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8" name="Text Box 86"/>
          <p:cNvSpPr txBox="1">
            <a:spLocks noChangeArrowheads="1"/>
          </p:cNvSpPr>
          <p:nvPr/>
        </p:nvSpPr>
        <p:spPr bwMode="auto">
          <a:xfrm>
            <a:off x="7416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9" name="Text Box 87"/>
          <p:cNvSpPr txBox="1">
            <a:spLocks noChangeArrowheads="1"/>
          </p:cNvSpPr>
          <p:nvPr/>
        </p:nvSpPr>
        <p:spPr bwMode="auto">
          <a:xfrm>
            <a:off x="7429500" y="50911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40" name="Text Box 88"/>
          <p:cNvSpPr txBox="1">
            <a:spLocks noChangeArrowheads="1"/>
          </p:cNvSpPr>
          <p:nvPr/>
        </p:nvSpPr>
        <p:spPr bwMode="auto">
          <a:xfrm>
            <a:off x="5562600" y="914400"/>
            <a:ext cx="160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0E500"/>
                </a:solidFill>
                <a:effectLst/>
                <a:uLnTx/>
                <a:uFillTx/>
                <a:latin typeface="Arial" charset="0"/>
                <a:ea typeface="ＭＳ Ｐゴシック" charset="0"/>
              </a:rPr>
              <a:t>قانونية</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841"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66CCFF"/>
                </a:solidFill>
                <a:effectLst/>
                <a:uLnTx/>
                <a:uFillTx/>
                <a:latin typeface="Arial" charset="0"/>
                <a:ea typeface="ＭＳ Ｐゴシック" charset="0"/>
              </a:rPr>
              <a:t>ترجمات</a:t>
            </a:r>
            <a:endParaRPr kumimoji="0" lang="en-US" sz="24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42" name="Text Box 90"/>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itchFamily="-105" charset="0"/>
                <a:ea typeface="ＭＳ Ｐゴシック" charset="0"/>
              </a:rPr>
              <a:t>قبول               الأناجيل الأربعة       قبل                  مجمع نيقية</a:t>
            </a:r>
            <a:endParaRPr kumimoji="0" lang="en-US" sz="2000" b="1"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sp>
        <p:nvSpPr>
          <p:cNvPr id="415834" name="Text Box 91"/>
          <p:cNvSpPr txBox="1">
            <a:spLocks noChangeArrowheads="1"/>
          </p:cNvSpPr>
          <p:nvPr/>
        </p:nvSpPr>
        <p:spPr bwMode="auto">
          <a:xfrm>
            <a:off x="76200" y="6477000"/>
            <a:ext cx="6096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rPr>
              <a:t>غايسلر و نيكس، مقدمة إلى الكتاب المقدس (شيكاغو : مودي، 1968)</a:t>
            </a:r>
            <a:r>
              <a:rPr kumimoji="0" lang="en-US" sz="1400" b="1" i="0" u="none" strike="noStrike" kern="1200" cap="none" spc="0" normalizeH="0" baseline="0" noProof="0" dirty="0">
                <a:ln>
                  <a:noFill/>
                </a:ln>
                <a:solidFill>
                  <a:srgbClr val="FFFFFF"/>
                </a:solidFill>
                <a:effectLst/>
                <a:uLnTx/>
                <a:uFillTx/>
                <a:latin typeface="Arial" charset="0"/>
                <a:ea typeface="ＭＳ Ｐゴシック" charset="0"/>
              </a:rPr>
              <a:t> </a:t>
            </a:r>
          </a:p>
        </p:txBody>
      </p:sp>
      <p:grpSp>
        <p:nvGrpSpPr>
          <p:cNvPr id="415835" name="Group 92"/>
          <p:cNvGrpSpPr>
            <a:grpSpLocks/>
          </p:cNvGrpSpPr>
          <p:nvPr/>
        </p:nvGrpSpPr>
        <p:grpSpPr bwMode="auto">
          <a:xfrm>
            <a:off x="990600" y="4995865"/>
            <a:ext cx="1600200" cy="1489075"/>
            <a:chOff x="720" y="3168"/>
            <a:chExt cx="1008" cy="938"/>
          </a:xfrm>
        </p:grpSpPr>
        <p:sp>
          <p:nvSpPr>
            <p:cNvPr id="415839"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6" name="Text Box 94"/>
            <p:cNvSpPr txBox="1">
              <a:spLocks noChangeArrowheads="1"/>
            </p:cNvSpPr>
            <p:nvPr/>
          </p:nvSpPr>
          <p:spPr bwMode="auto">
            <a:xfrm>
              <a:off x="720" y="3524"/>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توما</a:t>
              </a:r>
              <a:br>
                <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rPr>
              </a:b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50-140 م</a:t>
              </a:r>
              <a:endPar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grpSp>
      <p:grpSp>
        <p:nvGrpSpPr>
          <p:cNvPr id="415836" name="Group 95"/>
          <p:cNvGrpSpPr>
            <a:grpSpLocks/>
          </p:cNvGrpSpPr>
          <p:nvPr/>
        </p:nvGrpSpPr>
        <p:grpSpPr bwMode="auto">
          <a:xfrm>
            <a:off x="2590800" y="4995865"/>
            <a:ext cx="1600200" cy="1489075"/>
            <a:chOff x="1728" y="3195"/>
            <a:chExt cx="1008" cy="938"/>
          </a:xfrm>
        </p:grpSpPr>
        <p:sp>
          <p:nvSpPr>
            <p:cNvPr id="415837"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9" name="Text Box 97"/>
            <p:cNvSpPr txBox="1">
              <a:spLocks noChangeArrowheads="1"/>
            </p:cNvSpPr>
            <p:nvPr/>
          </p:nvSpPr>
          <p:spPr bwMode="auto">
            <a:xfrm>
              <a:off x="1728" y="3551"/>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يهوذا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170 م ؟</a:t>
              </a:r>
              <a:endPar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grpSp>
      <p:sp>
        <p:nvSpPr>
          <p:cNvPr id="99" name="Text Box 2"/>
          <p:cNvSpPr txBox="1">
            <a:spLocks noChangeArrowheads="1"/>
          </p:cNvSpPr>
          <p:nvPr/>
        </p:nvSpPr>
        <p:spPr bwMode="auto">
          <a:xfrm>
            <a:off x="0" y="106367"/>
            <a:ext cx="9144000"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قانونية العهد الجديد خلال القرون الأربعة الأولى</a:t>
            </a:r>
            <a:endPar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هـ . واين هاوس</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0" name="Rectangle 3"/>
          <p:cNvSpPr>
            <a:spLocks noChangeArrowheads="1"/>
          </p:cNvSpPr>
          <p:nvPr/>
        </p:nvSpPr>
        <p:spPr bwMode="auto">
          <a:xfrm>
            <a:off x="8653465" y="44451"/>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36</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509462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46793"/>
                                        </p:tgtEl>
                                        <p:attrNameLst>
                                          <p:attrName>style.visibility</p:attrName>
                                        </p:attrNameLst>
                                      </p:cBhvr>
                                      <p:to>
                                        <p:strVal val="visible"/>
                                      </p:to>
                                    </p:set>
                                    <p:animEffect transition="in" filter="wipe(down)">
                                      <p:cBhvr>
                                        <p:cTn id="7" dur="500"/>
                                        <p:tgtEl>
                                          <p:spTgt spid="31467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46794"/>
                                        </p:tgtEl>
                                        <p:attrNameLst>
                                          <p:attrName>style.visibility</p:attrName>
                                        </p:attrNameLst>
                                      </p:cBhvr>
                                      <p:to>
                                        <p:strVal val="visible"/>
                                      </p:to>
                                    </p:set>
                                    <p:animEffect transition="in" filter="wipe(down)">
                                      <p:cBhvr>
                                        <p:cTn id="10" dur="500"/>
                                        <p:tgtEl>
                                          <p:spTgt spid="31467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46795"/>
                                        </p:tgtEl>
                                        <p:attrNameLst>
                                          <p:attrName>style.visibility</p:attrName>
                                        </p:attrNameLst>
                                      </p:cBhvr>
                                      <p:to>
                                        <p:strVal val="visible"/>
                                      </p:to>
                                    </p:set>
                                    <p:animEffect transition="in" filter="wipe(down)">
                                      <p:cBhvr>
                                        <p:cTn id="13" dur="500"/>
                                        <p:tgtEl>
                                          <p:spTgt spid="31467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46796"/>
                                        </p:tgtEl>
                                        <p:attrNameLst>
                                          <p:attrName>style.visibility</p:attrName>
                                        </p:attrNameLst>
                                      </p:cBhvr>
                                      <p:to>
                                        <p:strVal val="visible"/>
                                      </p:to>
                                    </p:set>
                                    <p:animEffect transition="in" filter="wipe(down)">
                                      <p:cBhvr>
                                        <p:cTn id="16" dur="500"/>
                                        <p:tgtEl>
                                          <p:spTgt spid="31467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46797"/>
                                        </p:tgtEl>
                                        <p:attrNameLst>
                                          <p:attrName>style.visibility</p:attrName>
                                        </p:attrNameLst>
                                      </p:cBhvr>
                                      <p:to>
                                        <p:strVal val="visible"/>
                                      </p:to>
                                    </p:set>
                                    <p:animEffect transition="in" filter="wipe(down)">
                                      <p:cBhvr>
                                        <p:cTn id="19" dur="500"/>
                                        <p:tgtEl>
                                          <p:spTgt spid="3146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46798"/>
                                        </p:tgtEl>
                                        <p:attrNameLst>
                                          <p:attrName>style.visibility</p:attrName>
                                        </p:attrNameLst>
                                      </p:cBhvr>
                                      <p:to>
                                        <p:strVal val="visible"/>
                                      </p:to>
                                    </p:set>
                                    <p:animEffect transition="in" filter="wipe(down)">
                                      <p:cBhvr>
                                        <p:cTn id="24" dur="500"/>
                                        <p:tgtEl>
                                          <p:spTgt spid="31467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146799"/>
                                        </p:tgtEl>
                                        <p:attrNameLst>
                                          <p:attrName>style.visibility</p:attrName>
                                        </p:attrNameLst>
                                      </p:cBhvr>
                                      <p:to>
                                        <p:strVal val="visible"/>
                                      </p:to>
                                    </p:set>
                                    <p:animEffect transition="in" filter="wipe(down)">
                                      <p:cBhvr>
                                        <p:cTn id="27" dur="500"/>
                                        <p:tgtEl>
                                          <p:spTgt spid="31467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46800"/>
                                        </p:tgtEl>
                                        <p:attrNameLst>
                                          <p:attrName>style.visibility</p:attrName>
                                        </p:attrNameLst>
                                      </p:cBhvr>
                                      <p:to>
                                        <p:strVal val="visible"/>
                                      </p:to>
                                    </p:set>
                                    <p:animEffect transition="in" filter="wipe(down)">
                                      <p:cBhvr>
                                        <p:cTn id="30" dur="500"/>
                                        <p:tgtEl>
                                          <p:spTgt spid="31468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46801"/>
                                        </p:tgtEl>
                                        <p:attrNameLst>
                                          <p:attrName>style.visibility</p:attrName>
                                        </p:attrNameLst>
                                      </p:cBhvr>
                                      <p:to>
                                        <p:strVal val="visible"/>
                                      </p:to>
                                    </p:set>
                                    <p:animEffect transition="in" filter="wipe(down)">
                                      <p:cBhvr>
                                        <p:cTn id="33" dur="500"/>
                                        <p:tgtEl>
                                          <p:spTgt spid="31468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46802"/>
                                        </p:tgtEl>
                                        <p:attrNameLst>
                                          <p:attrName>style.visibility</p:attrName>
                                        </p:attrNameLst>
                                      </p:cBhvr>
                                      <p:to>
                                        <p:strVal val="visible"/>
                                      </p:to>
                                    </p:set>
                                    <p:animEffect transition="in" filter="wipe(down)">
                                      <p:cBhvr>
                                        <p:cTn id="36" dur="500"/>
                                        <p:tgtEl>
                                          <p:spTgt spid="31468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46803"/>
                                        </p:tgtEl>
                                        <p:attrNameLst>
                                          <p:attrName>style.visibility</p:attrName>
                                        </p:attrNameLst>
                                      </p:cBhvr>
                                      <p:to>
                                        <p:strVal val="visible"/>
                                      </p:to>
                                    </p:set>
                                    <p:animEffect transition="in" filter="wipe(down)">
                                      <p:cBhvr>
                                        <p:cTn id="41" dur="500"/>
                                        <p:tgtEl>
                                          <p:spTgt spid="31468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46804"/>
                                        </p:tgtEl>
                                        <p:attrNameLst>
                                          <p:attrName>style.visibility</p:attrName>
                                        </p:attrNameLst>
                                      </p:cBhvr>
                                      <p:to>
                                        <p:strVal val="visible"/>
                                      </p:to>
                                    </p:set>
                                    <p:animEffect transition="in" filter="wipe(down)">
                                      <p:cBhvr>
                                        <p:cTn id="44" dur="500"/>
                                        <p:tgtEl>
                                          <p:spTgt spid="31468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46805"/>
                                        </p:tgtEl>
                                        <p:attrNameLst>
                                          <p:attrName>style.visibility</p:attrName>
                                        </p:attrNameLst>
                                      </p:cBhvr>
                                      <p:to>
                                        <p:strVal val="visible"/>
                                      </p:to>
                                    </p:set>
                                    <p:animEffect transition="in" filter="wipe(down)">
                                      <p:cBhvr>
                                        <p:cTn id="47" dur="500"/>
                                        <p:tgtEl>
                                          <p:spTgt spid="314680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46806"/>
                                        </p:tgtEl>
                                        <p:attrNameLst>
                                          <p:attrName>style.visibility</p:attrName>
                                        </p:attrNameLst>
                                      </p:cBhvr>
                                      <p:to>
                                        <p:strVal val="visible"/>
                                      </p:to>
                                    </p:set>
                                    <p:animEffect transition="in" filter="wipe(down)">
                                      <p:cBhvr>
                                        <p:cTn id="50" dur="500"/>
                                        <p:tgtEl>
                                          <p:spTgt spid="314680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46807"/>
                                        </p:tgtEl>
                                        <p:attrNameLst>
                                          <p:attrName>style.visibility</p:attrName>
                                        </p:attrNameLst>
                                      </p:cBhvr>
                                      <p:to>
                                        <p:strVal val="visible"/>
                                      </p:to>
                                    </p:set>
                                    <p:animEffect transition="in" filter="wipe(down)">
                                      <p:cBhvr>
                                        <p:cTn id="53" dur="500"/>
                                        <p:tgtEl>
                                          <p:spTgt spid="31468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4684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46808"/>
                                        </p:tgtEl>
                                        <p:attrNameLst>
                                          <p:attrName>style.visibility</p:attrName>
                                        </p:attrNameLst>
                                      </p:cBhvr>
                                      <p:to>
                                        <p:strVal val="visible"/>
                                      </p:to>
                                    </p:set>
                                    <p:animEffect transition="in" filter="wipe(down)">
                                      <p:cBhvr>
                                        <p:cTn id="62" dur="500"/>
                                        <p:tgtEl>
                                          <p:spTgt spid="314680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46809"/>
                                        </p:tgtEl>
                                        <p:attrNameLst>
                                          <p:attrName>style.visibility</p:attrName>
                                        </p:attrNameLst>
                                      </p:cBhvr>
                                      <p:to>
                                        <p:strVal val="visible"/>
                                      </p:to>
                                    </p:set>
                                    <p:animEffect transition="in" filter="wipe(down)">
                                      <p:cBhvr>
                                        <p:cTn id="65" dur="500"/>
                                        <p:tgtEl>
                                          <p:spTgt spid="314680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46810"/>
                                        </p:tgtEl>
                                        <p:attrNameLst>
                                          <p:attrName>style.visibility</p:attrName>
                                        </p:attrNameLst>
                                      </p:cBhvr>
                                      <p:to>
                                        <p:strVal val="visible"/>
                                      </p:to>
                                    </p:set>
                                    <p:animEffect transition="in" filter="wipe(down)">
                                      <p:cBhvr>
                                        <p:cTn id="70" dur="500"/>
                                        <p:tgtEl>
                                          <p:spTgt spid="31468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46811"/>
                                        </p:tgtEl>
                                        <p:attrNameLst>
                                          <p:attrName>style.visibility</p:attrName>
                                        </p:attrNameLst>
                                      </p:cBhvr>
                                      <p:to>
                                        <p:strVal val="visible"/>
                                      </p:to>
                                    </p:set>
                                    <p:animEffect transition="in" filter="wipe(down)">
                                      <p:cBhvr>
                                        <p:cTn id="73" dur="500"/>
                                        <p:tgtEl>
                                          <p:spTgt spid="31468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146812"/>
                                        </p:tgtEl>
                                        <p:attrNameLst>
                                          <p:attrName>style.visibility</p:attrName>
                                        </p:attrNameLst>
                                      </p:cBhvr>
                                      <p:to>
                                        <p:strVal val="visible"/>
                                      </p:to>
                                    </p:set>
                                    <p:animEffect transition="in" filter="wipe(down)">
                                      <p:cBhvr>
                                        <p:cTn id="76" dur="500"/>
                                        <p:tgtEl>
                                          <p:spTgt spid="31468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46813"/>
                                        </p:tgtEl>
                                        <p:attrNameLst>
                                          <p:attrName>style.visibility</p:attrName>
                                        </p:attrNameLst>
                                      </p:cBhvr>
                                      <p:to>
                                        <p:strVal val="visible"/>
                                      </p:to>
                                    </p:set>
                                    <p:animEffect transition="in" filter="wipe(down)">
                                      <p:cBhvr>
                                        <p:cTn id="79" dur="500"/>
                                        <p:tgtEl>
                                          <p:spTgt spid="314681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46814"/>
                                        </p:tgtEl>
                                        <p:attrNameLst>
                                          <p:attrName>style.visibility</p:attrName>
                                        </p:attrNameLst>
                                      </p:cBhvr>
                                      <p:to>
                                        <p:strVal val="visible"/>
                                      </p:to>
                                    </p:set>
                                    <p:animEffect transition="in" filter="wipe(down)">
                                      <p:cBhvr>
                                        <p:cTn id="82" dur="500"/>
                                        <p:tgtEl>
                                          <p:spTgt spid="3146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46815"/>
                                        </p:tgtEl>
                                        <p:attrNameLst>
                                          <p:attrName>style.visibility</p:attrName>
                                        </p:attrNameLst>
                                      </p:cBhvr>
                                      <p:to>
                                        <p:strVal val="visible"/>
                                      </p:to>
                                    </p:set>
                                    <p:animEffect transition="in" filter="wipe(down)">
                                      <p:cBhvr>
                                        <p:cTn id="87" dur="500"/>
                                        <p:tgtEl>
                                          <p:spTgt spid="314681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146816"/>
                                        </p:tgtEl>
                                        <p:attrNameLst>
                                          <p:attrName>style.visibility</p:attrName>
                                        </p:attrNameLst>
                                      </p:cBhvr>
                                      <p:to>
                                        <p:strVal val="visible"/>
                                      </p:to>
                                    </p:set>
                                    <p:animEffect transition="in" filter="wipe(down)">
                                      <p:cBhvr>
                                        <p:cTn id="90" dur="500"/>
                                        <p:tgtEl>
                                          <p:spTgt spid="31468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146817"/>
                                        </p:tgtEl>
                                        <p:attrNameLst>
                                          <p:attrName>style.visibility</p:attrName>
                                        </p:attrNameLst>
                                      </p:cBhvr>
                                      <p:to>
                                        <p:strVal val="visible"/>
                                      </p:to>
                                    </p:set>
                                    <p:animEffect transition="in" filter="wipe(down)">
                                      <p:cBhvr>
                                        <p:cTn id="93" dur="500"/>
                                        <p:tgtEl>
                                          <p:spTgt spid="31468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46818"/>
                                        </p:tgtEl>
                                        <p:attrNameLst>
                                          <p:attrName>style.visibility</p:attrName>
                                        </p:attrNameLst>
                                      </p:cBhvr>
                                      <p:to>
                                        <p:strVal val="visible"/>
                                      </p:to>
                                    </p:set>
                                    <p:animEffect transition="in" filter="wipe(down)">
                                      <p:cBhvr>
                                        <p:cTn id="96" dur="500"/>
                                        <p:tgtEl>
                                          <p:spTgt spid="314681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146819"/>
                                        </p:tgtEl>
                                        <p:attrNameLst>
                                          <p:attrName>style.visibility</p:attrName>
                                        </p:attrNameLst>
                                      </p:cBhvr>
                                      <p:to>
                                        <p:strVal val="visible"/>
                                      </p:to>
                                    </p:set>
                                    <p:animEffect transition="in" filter="wipe(down)">
                                      <p:cBhvr>
                                        <p:cTn id="99" dur="500"/>
                                        <p:tgtEl>
                                          <p:spTgt spid="3146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46820"/>
                                        </p:tgtEl>
                                        <p:attrNameLst>
                                          <p:attrName>style.visibility</p:attrName>
                                        </p:attrNameLst>
                                      </p:cBhvr>
                                      <p:to>
                                        <p:strVal val="visible"/>
                                      </p:to>
                                    </p:set>
                                    <p:animEffect transition="in" filter="wipe(down)">
                                      <p:cBhvr>
                                        <p:cTn id="104" dur="500"/>
                                        <p:tgtEl>
                                          <p:spTgt spid="314682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146821"/>
                                        </p:tgtEl>
                                        <p:attrNameLst>
                                          <p:attrName>style.visibility</p:attrName>
                                        </p:attrNameLst>
                                      </p:cBhvr>
                                      <p:to>
                                        <p:strVal val="visible"/>
                                      </p:to>
                                    </p:set>
                                    <p:animEffect transition="in" filter="wipe(down)">
                                      <p:cBhvr>
                                        <p:cTn id="107" dur="500"/>
                                        <p:tgtEl>
                                          <p:spTgt spid="314682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46822"/>
                                        </p:tgtEl>
                                        <p:attrNameLst>
                                          <p:attrName>style.visibility</p:attrName>
                                        </p:attrNameLst>
                                      </p:cBhvr>
                                      <p:to>
                                        <p:strVal val="visible"/>
                                      </p:to>
                                    </p:set>
                                    <p:animEffect transition="in" filter="wipe(down)">
                                      <p:cBhvr>
                                        <p:cTn id="110" dur="500"/>
                                        <p:tgtEl>
                                          <p:spTgt spid="31468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146823"/>
                                        </p:tgtEl>
                                        <p:attrNameLst>
                                          <p:attrName>style.visibility</p:attrName>
                                        </p:attrNameLst>
                                      </p:cBhvr>
                                      <p:to>
                                        <p:strVal val="visible"/>
                                      </p:to>
                                    </p:set>
                                    <p:animEffect transition="in" filter="wipe(down)">
                                      <p:cBhvr>
                                        <p:cTn id="113" dur="500"/>
                                        <p:tgtEl>
                                          <p:spTgt spid="31468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146824"/>
                                        </p:tgtEl>
                                        <p:attrNameLst>
                                          <p:attrName>style.visibility</p:attrName>
                                        </p:attrNameLst>
                                      </p:cBhvr>
                                      <p:to>
                                        <p:strVal val="visible"/>
                                      </p:to>
                                    </p:set>
                                    <p:animEffect transition="in" filter="wipe(down)">
                                      <p:cBhvr>
                                        <p:cTn id="116" dur="500"/>
                                        <p:tgtEl>
                                          <p:spTgt spid="314682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46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46825"/>
                                        </p:tgtEl>
                                        <p:attrNameLst>
                                          <p:attrName>style.visibility</p:attrName>
                                        </p:attrNameLst>
                                      </p:cBhvr>
                                      <p:to>
                                        <p:strVal val="visible"/>
                                      </p:to>
                                    </p:set>
                                    <p:animEffect transition="in" filter="wipe(down)">
                                      <p:cBhvr>
                                        <p:cTn id="125" dur="500"/>
                                        <p:tgtEl>
                                          <p:spTgt spid="314682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146826"/>
                                        </p:tgtEl>
                                        <p:attrNameLst>
                                          <p:attrName>style.visibility</p:attrName>
                                        </p:attrNameLst>
                                      </p:cBhvr>
                                      <p:to>
                                        <p:strVal val="visible"/>
                                      </p:to>
                                    </p:set>
                                    <p:animEffect transition="in" filter="wipe(down)">
                                      <p:cBhvr>
                                        <p:cTn id="128" dur="500"/>
                                        <p:tgtEl>
                                          <p:spTgt spid="314682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46827"/>
                                        </p:tgtEl>
                                        <p:attrNameLst>
                                          <p:attrName>style.visibility</p:attrName>
                                        </p:attrNameLst>
                                      </p:cBhvr>
                                      <p:to>
                                        <p:strVal val="visible"/>
                                      </p:to>
                                    </p:set>
                                    <p:animEffect transition="in" filter="wipe(down)">
                                      <p:cBhvr>
                                        <p:cTn id="131" dur="500"/>
                                        <p:tgtEl>
                                          <p:spTgt spid="314682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146828"/>
                                        </p:tgtEl>
                                        <p:attrNameLst>
                                          <p:attrName>style.visibility</p:attrName>
                                        </p:attrNameLst>
                                      </p:cBhvr>
                                      <p:to>
                                        <p:strVal val="visible"/>
                                      </p:to>
                                    </p:set>
                                    <p:animEffect transition="in" filter="wipe(down)">
                                      <p:cBhvr>
                                        <p:cTn id="134" dur="500"/>
                                        <p:tgtEl>
                                          <p:spTgt spid="314682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146829"/>
                                        </p:tgtEl>
                                        <p:attrNameLst>
                                          <p:attrName>style.visibility</p:attrName>
                                        </p:attrNameLst>
                                      </p:cBhvr>
                                      <p:to>
                                        <p:strVal val="visible"/>
                                      </p:to>
                                    </p:set>
                                    <p:animEffect transition="in" filter="wipe(down)">
                                      <p:cBhvr>
                                        <p:cTn id="137" dur="500"/>
                                        <p:tgtEl>
                                          <p:spTgt spid="314682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46830"/>
                                        </p:tgtEl>
                                        <p:attrNameLst>
                                          <p:attrName>style.visibility</p:attrName>
                                        </p:attrNameLst>
                                      </p:cBhvr>
                                      <p:to>
                                        <p:strVal val="visible"/>
                                      </p:to>
                                    </p:set>
                                    <p:animEffect transition="in" filter="wipe(down)">
                                      <p:cBhvr>
                                        <p:cTn id="142" dur="500"/>
                                        <p:tgtEl>
                                          <p:spTgt spid="314683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146831"/>
                                        </p:tgtEl>
                                        <p:attrNameLst>
                                          <p:attrName>style.visibility</p:attrName>
                                        </p:attrNameLst>
                                      </p:cBhvr>
                                      <p:to>
                                        <p:strVal val="visible"/>
                                      </p:to>
                                    </p:set>
                                    <p:animEffect transition="in" filter="wipe(down)">
                                      <p:cBhvr>
                                        <p:cTn id="145" dur="500"/>
                                        <p:tgtEl>
                                          <p:spTgt spid="314683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46832"/>
                                        </p:tgtEl>
                                        <p:attrNameLst>
                                          <p:attrName>style.visibility</p:attrName>
                                        </p:attrNameLst>
                                      </p:cBhvr>
                                      <p:to>
                                        <p:strVal val="visible"/>
                                      </p:to>
                                    </p:set>
                                    <p:animEffect transition="in" filter="wipe(down)">
                                      <p:cBhvr>
                                        <p:cTn id="148" dur="500"/>
                                        <p:tgtEl>
                                          <p:spTgt spid="314683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146833"/>
                                        </p:tgtEl>
                                        <p:attrNameLst>
                                          <p:attrName>style.visibility</p:attrName>
                                        </p:attrNameLst>
                                      </p:cBhvr>
                                      <p:to>
                                        <p:strVal val="visible"/>
                                      </p:to>
                                    </p:set>
                                    <p:animEffect transition="in" filter="wipe(down)">
                                      <p:cBhvr>
                                        <p:cTn id="151" dur="500"/>
                                        <p:tgtEl>
                                          <p:spTgt spid="314683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146834"/>
                                        </p:tgtEl>
                                        <p:attrNameLst>
                                          <p:attrName>style.visibility</p:attrName>
                                        </p:attrNameLst>
                                      </p:cBhvr>
                                      <p:to>
                                        <p:strVal val="visible"/>
                                      </p:to>
                                    </p:set>
                                    <p:animEffect transition="in" filter="wipe(down)">
                                      <p:cBhvr>
                                        <p:cTn id="154" dur="500"/>
                                        <p:tgtEl>
                                          <p:spTgt spid="31468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46835"/>
                                        </p:tgtEl>
                                        <p:attrNameLst>
                                          <p:attrName>style.visibility</p:attrName>
                                        </p:attrNameLst>
                                      </p:cBhvr>
                                      <p:to>
                                        <p:strVal val="visible"/>
                                      </p:to>
                                    </p:set>
                                    <p:animEffect transition="in" filter="wipe(down)">
                                      <p:cBhvr>
                                        <p:cTn id="159" dur="500"/>
                                        <p:tgtEl>
                                          <p:spTgt spid="314683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146836"/>
                                        </p:tgtEl>
                                        <p:attrNameLst>
                                          <p:attrName>style.visibility</p:attrName>
                                        </p:attrNameLst>
                                      </p:cBhvr>
                                      <p:to>
                                        <p:strVal val="visible"/>
                                      </p:to>
                                    </p:set>
                                    <p:animEffect transition="in" filter="wipe(down)">
                                      <p:cBhvr>
                                        <p:cTn id="162" dur="500"/>
                                        <p:tgtEl>
                                          <p:spTgt spid="31468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46837"/>
                                        </p:tgtEl>
                                        <p:attrNameLst>
                                          <p:attrName>style.visibility</p:attrName>
                                        </p:attrNameLst>
                                      </p:cBhvr>
                                      <p:to>
                                        <p:strVal val="visible"/>
                                      </p:to>
                                    </p:set>
                                    <p:animEffect transition="in" filter="wipe(down)">
                                      <p:cBhvr>
                                        <p:cTn id="165" dur="500"/>
                                        <p:tgtEl>
                                          <p:spTgt spid="31468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146838"/>
                                        </p:tgtEl>
                                        <p:attrNameLst>
                                          <p:attrName>style.visibility</p:attrName>
                                        </p:attrNameLst>
                                      </p:cBhvr>
                                      <p:to>
                                        <p:strVal val="visible"/>
                                      </p:to>
                                    </p:set>
                                    <p:animEffect transition="in" filter="wipe(down)">
                                      <p:cBhvr>
                                        <p:cTn id="168" dur="500"/>
                                        <p:tgtEl>
                                          <p:spTgt spid="314683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146839"/>
                                        </p:tgtEl>
                                        <p:attrNameLst>
                                          <p:attrName>style.visibility</p:attrName>
                                        </p:attrNameLst>
                                      </p:cBhvr>
                                      <p:to>
                                        <p:strVal val="visible"/>
                                      </p:to>
                                    </p:set>
                                    <p:animEffect transition="in" filter="wipe(down)">
                                      <p:cBhvr>
                                        <p:cTn id="171" dur="500"/>
                                        <p:tgtEl>
                                          <p:spTgt spid="314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793" grpId="0"/>
      <p:bldP spid="3146794" grpId="0"/>
      <p:bldP spid="3146795" grpId="0"/>
      <p:bldP spid="3146796" grpId="0"/>
      <p:bldP spid="3146797" grpId="0"/>
      <p:bldP spid="3146798" grpId="0"/>
      <p:bldP spid="3146799" grpId="0"/>
      <p:bldP spid="3146800" grpId="0"/>
      <p:bldP spid="3146801" grpId="0"/>
      <p:bldP spid="3146802" grpId="0"/>
      <p:bldP spid="3146803" grpId="0"/>
      <p:bldP spid="3146804" grpId="0"/>
      <p:bldP spid="3146805" grpId="0"/>
      <p:bldP spid="3146806" grpId="0"/>
      <p:bldP spid="3146807" grpId="0"/>
      <p:bldP spid="3146808" grpId="0"/>
      <p:bldP spid="3146809" grpId="0"/>
      <p:bldP spid="3146810" grpId="0"/>
      <p:bldP spid="3146811" grpId="0"/>
      <p:bldP spid="3146812" grpId="0"/>
      <p:bldP spid="3146813" grpId="0"/>
      <p:bldP spid="3146814" grpId="0"/>
      <p:bldP spid="3146815" grpId="0"/>
      <p:bldP spid="3146816" grpId="0"/>
      <p:bldP spid="3146817" grpId="0"/>
      <p:bldP spid="3146818" grpId="0"/>
      <p:bldP spid="3146819" grpId="0"/>
      <p:bldP spid="3146820" grpId="0"/>
      <p:bldP spid="3146821" grpId="0"/>
      <p:bldP spid="3146822" grpId="0"/>
      <p:bldP spid="3146823" grpId="0"/>
      <p:bldP spid="3146824" grpId="0"/>
      <p:bldP spid="3146825" grpId="0"/>
      <p:bldP spid="3146826" grpId="0"/>
      <p:bldP spid="3146827" grpId="0"/>
      <p:bldP spid="3146828" grpId="0"/>
      <p:bldP spid="3146829" grpId="0"/>
      <p:bldP spid="3146830" grpId="0"/>
      <p:bldP spid="3146831" grpId="0"/>
      <p:bldP spid="3146832" grpId="0"/>
      <p:bldP spid="3146833" grpId="0"/>
      <p:bldP spid="3146834" grpId="0"/>
      <p:bldP spid="3146835" grpId="0"/>
      <p:bldP spid="3146836" grpId="0"/>
      <p:bldP spid="3146837" grpId="0"/>
      <p:bldP spid="3146838" grpId="0"/>
      <p:bldP spid="3146839" grpId="0"/>
      <p:bldP spid="3146840" grpId="0"/>
      <p:bldP spid="314684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5097</TotalTime>
  <Words>1320</Words>
  <Application>Microsoft Macintosh PowerPoint</Application>
  <PresentationFormat>On-screen Show (4:3)</PresentationFormat>
  <Paragraphs>326</Paragraphs>
  <Slides>13</Slides>
  <Notes>13</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13</vt:i4>
      </vt:variant>
    </vt:vector>
  </HeadingPairs>
  <TitlesOfParts>
    <vt:vector size="31" baseType="lpstr">
      <vt:lpstr>26</vt:lpstr>
      <vt:lpstr>BONES</vt:lpstr>
      <vt:lpstr>Arial</vt:lpstr>
      <vt:lpstr>Arial Black</vt:lpstr>
      <vt:lpstr>Arial Narrow</vt:lpstr>
      <vt:lpstr>Comic Sans MS</vt:lpstr>
      <vt:lpstr>Helvetica</vt:lpstr>
      <vt:lpstr>Times</vt:lpstr>
      <vt:lpstr>Times New Roman</vt:lpstr>
      <vt:lpstr>Wingdings</vt:lpstr>
      <vt:lpstr>Default Design</vt:lpstr>
      <vt:lpstr>3_Blank Presentation</vt:lpstr>
      <vt:lpstr>5_Orbit</vt:lpstr>
      <vt:lpstr>13_Blank Presentation</vt:lpstr>
      <vt:lpstr>2_Default Design</vt:lpstr>
      <vt:lpstr>15_Blank Presentation</vt:lpstr>
      <vt:lpstr>5_Default Design</vt:lpstr>
      <vt:lpstr>Orbit</vt:lpstr>
      <vt:lpstr>أسبقية متى</vt:lpstr>
      <vt:lpstr>تأريخ الأناجيل الإزائية</vt:lpstr>
      <vt:lpstr>مؤشرات أن متى هو كاتب الإنجيل الأول</vt:lpstr>
      <vt:lpstr>المؤشر الخارجي رقم 1 شهادة يوسابيوس (القرن الرابع)</vt:lpstr>
      <vt:lpstr>المؤشر الخارجي رقم 1 شهادة يوسابيوس (القرن الرابع)</vt:lpstr>
      <vt:lpstr>المؤشر الخارجي رقم 2 ورقة بردي من حوالي 50م</vt:lpstr>
      <vt:lpstr>مؤشر خارجي رقم 3 صاحب الترتيب الأول في العهد الجديد</vt:lpstr>
      <vt:lpstr>إيريناوس  180 م</vt:lpstr>
      <vt:lpstr>Clearing History</vt:lpstr>
      <vt:lpstr>نظرة عامة على العهد الجديد</vt:lpstr>
      <vt:lpstr>متى أعتقد أنها كتبت</vt:lpstr>
      <vt:lpstr>Black</vt:lpstr>
      <vt:lpstr>الاناجيل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88</cp:revision>
  <dcterms:created xsi:type="dcterms:W3CDTF">2004-09-11T01:03:24Z</dcterms:created>
  <dcterms:modified xsi:type="dcterms:W3CDTF">2022-08-18T10:02:05Z</dcterms:modified>
</cp:coreProperties>
</file>